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60" r:id="rId4"/>
  </p:sldMasterIdLst>
  <p:notesMasterIdLst>
    <p:notesMasterId r:id="rId37"/>
  </p:notesMasterIdLst>
  <p:handoutMasterIdLst>
    <p:handoutMasterId r:id="rId38"/>
  </p:handoutMasterIdLst>
  <p:sldIdLst>
    <p:sldId id="309" r:id="rId5"/>
    <p:sldId id="266" r:id="rId6"/>
    <p:sldId id="298" r:id="rId7"/>
    <p:sldId id="269" r:id="rId8"/>
    <p:sldId id="267" r:id="rId9"/>
    <p:sldId id="295" r:id="rId10"/>
    <p:sldId id="294" r:id="rId11"/>
    <p:sldId id="275" r:id="rId12"/>
    <p:sldId id="276" r:id="rId13"/>
    <p:sldId id="299" r:id="rId14"/>
    <p:sldId id="278" r:id="rId15"/>
    <p:sldId id="279" r:id="rId16"/>
    <p:sldId id="280" r:id="rId17"/>
    <p:sldId id="300" r:id="rId18"/>
    <p:sldId id="310" r:id="rId19"/>
    <p:sldId id="302" r:id="rId20"/>
    <p:sldId id="301" r:id="rId21"/>
    <p:sldId id="282" r:id="rId22"/>
    <p:sldId id="283" r:id="rId23"/>
    <p:sldId id="284" r:id="rId24"/>
    <p:sldId id="285" r:id="rId25"/>
    <p:sldId id="286" r:id="rId26"/>
    <p:sldId id="307" r:id="rId27"/>
    <p:sldId id="308" r:id="rId28"/>
    <p:sldId id="306" r:id="rId29"/>
    <p:sldId id="281" r:id="rId30"/>
    <p:sldId id="305" r:id="rId31"/>
    <p:sldId id="291" r:id="rId32"/>
    <p:sldId id="292" r:id="rId33"/>
    <p:sldId id="293" r:id="rId34"/>
    <p:sldId id="290" r:id="rId35"/>
    <p:sldId id="311" r:id="rId36"/>
  </p:sldIdLst>
  <p:sldSz cx="9144000" cy="6858000" type="screen4x3"/>
  <p:notesSz cx="6797675" cy="9926638"/>
  <p:defaultTextStyle>
    <a:defPPr>
      <a:defRPr lang="de-DE"/>
    </a:defPPr>
    <a:lvl1pPr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4" autoAdjust="0"/>
    <p:restoredTop sz="94627" autoAdjust="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3126" y="90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19CC939B-619A-449A-80F9-0200D821BDB0}" type="datetimeFigureOut">
              <a:rPr lang="de-DE" smtClean="0"/>
              <a:pPr/>
              <a:t>04.12.2020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C1B2C094-EAEE-4EB4-AD1F-5D33F49A934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8974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endParaRPr lang="de-D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6" y="0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8C97D6F4-F63A-4322-9C4D-475138478565}" type="datetimeFigureOut">
              <a:rPr lang="de-DE"/>
              <a:pPr/>
              <a:t>04.12.2020</a:t>
            </a:fld>
            <a:endParaRPr lang="de-DE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8" y="4715034"/>
            <a:ext cx="5439101" cy="446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66"/>
            <a:ext cx="2946247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430066"/>
            <a:ext cx="2946246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30F04B2B-5A8B-4315-A168-61618EBAA8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2761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Hinweise auf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Wahl des </a:t>
            </a:r>
            <a:r>
              <a:rPr lang="de-DE" dirty="0" err="1" smtClean="0">
                <a:cs typeface="Times New Roman" pitchFamily="18" charset="0"/>
              </a:rPr>
              <a:t>stv</a:t>
            </a:r>
            <a:r>
              <a:rPr lang="de-DE" dirty="0" smtClean="0">
                <a:cs typeface="Times New Roman" pitchFamily="18" charset="0"/>
              </a:rPr>
              <a:t>. Vorsitzenden des Stiftungsrates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Möglichkeit der Wahl von nicht dem PGR angehörenden Personen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Wählbarkeitsvoraussetzungen </a:t>
            </a:r>
          </a:p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b="1" dirty="0" smtClean="0">
                <a:cs typeface="Times New Roman" pitchFamily="18" charset="0"/>
              </a:rPr>
              <a:t>Abschließend: Mängel in der Besetzung des Stiftungsrates führen zur Anfechtbarkeit der Beschlüsse dieses Gremiums, auf die sich auch Externe berufen können!</a:t>
            </a:r>
            <a:r>
              <a:rPr lang="de-DE" dirty="0" smtClean="0">
                <a:cs typeface="Times New Roman" pitchFamily="18" charset="0"/>
              </a:rPr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637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6" name="Rectangle 1034"/>
          <p:cNvSpPr>
            <a:spLocks noChangeArrowheads="1"/>
          </p:cNvSpPr>
          <p:nvPr userDrawn="1"/>
        </p:nvSpPr>
        <p:spPr bwMode="auto">
          <a:xfrm>
            <a:off x="683568" y="6368752"/>
            <a:ext cx="784887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tabLst>
                <a:tab pos="7624763" algn="r"/>
              </a:tabLst>
            </a:pPr>
            <a:r>
              <a:rPr lang="de-DE" dirty="0" smtClean="0"/>
              <a:t>	</a:t>
            </a:r>
            <a:r>
              <a:rPr lang="de-DE" sz="12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Folie </a:t>
            </a:r>
            <a:fld id="{3AA17321-596A-4E22-899E-B8DA553BD52C}" type="slidenum">
              <a:rPr lang="de-DE" sz="1200" kern="120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pPr algn="r">
                <a:tabLst>
                  <a:tab pos="7624763" algn="r"/>
                </a:tabLst>
              </a:pPr>
              <a:t>‹Nr.›</a:t>
            </a:fld>
            <a:r>
              <a:rPr lang="de-DE" sz="1200" kern="1200" baseline="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de-DE" dirty="0" smtClean="0"/>
              <a:t>	</a:t>
            </a:r>
            <a:endParaRPr lang="de-DE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A7E18-1FD9-4024-AF34-55A9415100E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FAEF1-2EE9-470B-936C-89D5951093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E2CB7-FF9B-4D52-8DD6-F9CA9C35AA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05DE17-FF6C-4BA9-BD0D-510E20F13D3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86DC7-BFE0-4ABE-BB94-8348301B34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D13AE-7B01-405D-AB71-3CD44838E3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3A61E-91AF-4689-94E5-CF3288E976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3253-0B79-4892-B0FE-0D554B4CF3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51924-09E4-44E2-B45B-905E8C2DB2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5063C-0622-49D5-BE35-31FFD407A0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E9E8-05D7-4628-9425-5EDD4083629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B05DE17-FF6C-4BA9-BD0D-510E20F13D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29" name="Picture 7" descr="R:\erzd_logo_rgb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1276" y="152401"/>
            <a:ext cx="12541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wipe dir="r"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2DC5C-E805-4A55-A6AD-C0A1D126CA3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5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762000" y="1484784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4400" dirty="0">
                <a:solidFill>
                  <a:schemeClr val="tx2"/>
                </a:solidFill>
                <a:cs typeface="Times New Roman" pitchFamily="18" charset="0"/>
              </a:rPr>
              <a:t>Recht und </a:t>
            </a:r>
            <a:r>
              <a:rPr lang="de-DE" sz="4400" dirty="0" smtClean="0">
                <a:solidFill>
                  <a:schemeClr val="tx2"/>
                </a:solidFill>
                <a:cs typeface="Times New Roman" pitchFamily="18" charset="0"/>
              </a:rPr>
              <a:t>Strukturen </a:t>
            </a:r>
            <a:endParaRPr lang="de-DE" sz="12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971600" y="2420889"/>
            <a:ext cx="7315200" cy="351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de-DE" sz="2400" b="1" dirty="0">
                <a:solidFill>
                  <a:schemeClr val="tx1"/>
                </a:solidFill>
              </a:rPr>
              <a:t>Themenbereiche</a:t>
            </a:r>
            <a:endParaRPr lang="de-DE" sz="1800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endParaRPr lang="de-DE" sz="105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Örtliche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Kirchliche Rechtspersonen</a:t>
            </a:r>
            <a:r>
              <a:rPr lang="de-DE" sz="1600" b="1" dirty="0">
                <a:solidFill>
                  <a:schemeClr val="tx1"/>
                </a:solidFill>
              </a:rPr>
              <a:t> </a:t>
            </a:r>
            <a:endParaRPr lang="de-DE" sz="1600" b="1" dirty="0" smtClean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Örtliches Kirchenvermögen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Auswirkungen der Fusion auf das 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Die </a:t>
            </a:r>
            <a:r>
              <a:rPr lang="de-DE" sz="1600" b="1" dirty="0">
                <a:solidFill>
                  <a:schemeClr val="tx1"/>
                </a:solidFill>
              </a:rPr>
              <a:t>Organe der Vermögensverwaltung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Delegation </a:t>
            </a:r>
            <a:r>
              <a:rPr lang="de-DE" sz="1600" b="1" dirty="0">
                <a:solidFill>
                  <a:schemeClr val="tx1"/>
                </a:solidFill>
              </a:rPr>
              <a:t>von Verantwortung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(optional, je nach Zeitrahmen)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Einrichtungen</a:t>
            </a:r>
            <a:r>
              <a:rPr lang="de-DE" sz="1600" b="1" dirty="0">
                <a:solidFill>
                  <a:schemeClr val="tx1"/>
                </a:solidFill>
              </a:rPr>
              <a:t>, Vereine und </a:t>
            </a:r>
            <a:r>
              <a:rPr lang="de-DE" sz="1600" b="1" dirty="0" smtClean="0">
                <a:solidFill>
                  <a:schemeClr val="tx1"/>
                </a:solidFill>
              </a:rPr>
              <a:t>Verbände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(optional, je </a:t>
            </a:r>
            <a:r>
              <a:rPr lang="de-DE" sz="1600" b="1" dirty="0">
                <a:solidFill>
                  <a:schemeClr val="accent1">
                    <a:lumMod val="50000"/>
                  </a:schemeClr>
                </a:solidFill>
              </a:rPr>
              <a:t>nach </a:t>
            </a:r>
            <a:r>
              <a:rPr lang="de-DE" sz="1600" b="1" dirty="0" smtClean="0">
                <a:solidFill>
                  <a:schemeClr val="accent1">
                    <a:lumMod val="50000"/>
                  </a:schemeClr>
                </a:solidFill>
              </a:rPr>
              <a:t>Zeitrahmen)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Vermögensverwaltungsaufsicht</a:t>
            </a:r>
            <a:endParaRPr lang="de-DE" sz="160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Haftung / Versicherungsschutz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 typeface="Wingdings" pitchFamily="2" charset="2"/>
              <a:buNone/>
            </a:pPr>
            <a:endParaRPr lang="de-DE" sz="15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75151" y="803701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Stiftungsrates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9 KVO III)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219200" y="1750781"/>
            <a:ext cx="73914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Mindestens 1 Mitglied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Maximal jedoch 3 Mitglieder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Entscheidung des Pfarrgemeinderates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Mitglieder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Pfarrer oder sein nach kirchlichem Recht bestellter Vertreter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Vorsitzender des Pfarrgemeinderats oder sein Vertreter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weitere vom Pfarrgemeinderat gewählte Mitglieder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-468560" y="636343"/>
            <a:ext cx="95159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Die Zuständigkeitsabgrenzung der Organe 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1299029" y="1267813"/>
            <a:ext cx="73914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Möglichkeiten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Zuständigkeitsabgrenzung: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a) die abschließende  Aufzählung (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Enumerationsprinzip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b) die Generalklausel 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Grundregel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: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Pfarrgemeinderat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und den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Pfarrer, bzw. Stiftungsratsvorsitzenden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gilt das </a:t>
            </a:r>
            <a:r>
              <a:rPr lang="de-DE" sz="2000" b="1" dirty="0" err="1">
                <a:solidFill>
                  <a:schemeClr val="tx1"/>
                </a:solidFill>
                <a:cs typeface="Times New Roman" pitchFamily="18" charset="0"/>
              </a:rPr>
              <a:t>Enumerationsprinzip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,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Stiftungsrat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Generalklausel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bedeutet: Die Kompetenzen des Pfarrgemeinderates und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Stiftungsratsvorsitzenden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sind einzeln und abschließend geregelt; alles, was diesen beiden Organen nicht ausdrücklich zugewiesen ist, ist dem Stiftungsrat zur Entscheidung vorbehalten.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Stiftungsrat kann die Entscheidung von in seine Zuständigkeit fallenden Angelegenheiten dem Pfarrgemeinderat überlassen, nicht aber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umgekehrt.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26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Line 1027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2" name="Line 1030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3" name="Text Box 1031"/>
          <p:cNvSpPr txBox="1">
            <a:spLocks noChangeArrowheads="1"/>
          </p:cNvSpPr>
          <p:nvPr/>
        </p:nvSpPr>
        <p:spPr bwMode="auto">
          <a:xfrm>
            <a:off x="880007" y="210457"/>
            <a:ext cx="7239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Aufgaben  und Kompetenzen des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Pfarrgemeinderates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als Organ der örtlichen Vermögensverwaltung: </a:t>
            </a:r>
          </a:p>
          <a:p>
            <a:pPr algn="ctr" eaLnBrk="0" hangingPunct="0"/>
            <a:endParaRPr lang="de-DE" sz="1400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(§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7 Abs. 1 KVO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III bzw. § 2 Abs. 3 PGR-Satzung) 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7414" name="Text Box 1032"/>
          <p:cNvSpPr txBox="1">
            <a:spLocks noChangeArrowheads="1"/>
          </p:cNvSpPr>
          <p:nvPr/>
        </p:nvSpPr>
        <p:spPr bwMode="auto">
          <a:xfrm>
            <a:off x="1219200" y="1287675"/>
            <a:ext cx="7391400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altLang="ja-JP" sz="20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altLang="ja-JP" sz="2000" dirty="0" smtClean="0">
                <a:solidFill>
                  <a:schemeClr val="tx1"/>
                </a:solidFill>
              </a:rPr>
              <a:t>Wahl </a:t>
            </a:r>
            <a:r>
              <a:rPr lang="de-DE" altLang="ja-JP" sz="2000" dirty="0">
                <a:solidFill>
                  <a:schemeClr val="tx1"/>
                </a:solidFill>
              </a:rPr>
              <a:t>des Stiftungsrates (§ 9)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>
                <a:solidFill>
                  <a:schemeClr val="tx1"/>
                </a:solidFill>
              </a:rPr>
              <a:t>Wahl des stellvertretenden Vorsitzenden des Stiftungsrates (§ 14)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Aufstellung </a:t>
            </a:r>
            <a:r>
              <a:rPr lang="de-DE" altLang="ja-JP" sz="2000" dirty="0">
                <a:solidFill>
                  <a:schemeClr val="tx1"/>
                </a:solidFill>
              </a:rPr>
              <a:t>von pastoralen Richtlinien für die </a:t>
            </a:r>
            <a:r>
              <a:rPr lang="de-DE" altLang="ja-JP" sz="2000" dirty="0" smtClean="0">
                <a:solidFill>
                  <a:schemeClr val="tx1"/>
                </a:solidFill>
              </a:rPr>
              <a:t>Vermögensverwaltung der Kirchengemeinde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Beschlussfassung </a:t>
            </a:r>
            <a:r>
              <a:rPr lang="de-DE" altLang="ja-JP" sz="2000" dirty="0">
                <a:solidFill>
                  <a:schemeClr val="tx1"/>
                </a:solidFill>
              </a:rPr>
              <a:t>über den </a:t>
            </a:r>
            <a:r>
              <a:rPr lang="de-DE" altLang="ja-JP" sz="2000" dirty="0" smtClean="0">
                <a:solidFill>
                  <a:schemeClr val="tx1"/>
                </a:solidFill>
              </a:rPr>
              <a:t>Haushaltsplan </a:t>
            </a:r>
            <a:r>
              <a:rPr lang="de-DE" altLang="ja-JP" sz="2000" dirty="0">
                <a:solidFill>
                  <a:schemeClr val="tx1"/>
                </a:solidFill>
              </a:rPr>
              <a:t>der Kirchengemeinde sowie über die Art und die Höhe der zu erhebenden Ortskirchensteuer (§ 14 Absatz 2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Feststellung </a:t>
            </a:r>
            <a:r>
              <a:rPr lang="de-DE" altLang="ja-JP" sz="2000" dirty="0">
                <a:solidFill>
                  <a:schemeClr val="tx1"/>
                </a:solidFill>
              </a:rPr>
              <a:t>der Jahresrechnung (§ 14 Absatz 5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Bestellung </a:t>
            </a:r>
            <a:r>
              <a:rPr lang="de-DE" altLang="ja-JP" sz="2000" dirty="0">
                <a:solidFill>
                  <a:schemeClr val="tx1"/>
                </a:solidFill>
              </a:rPr>
              <a:t>eines Kirchengemeinderechners - in der Regel durch Beauftragung einer Verrechnungsstelle - (§ 18 Absatz 2 </a:t>
            </a:r>
            <a:r>
              <a:rPr lang="de-DE" altLang="ja-JP" sz="2000" dirty="0" err="1" smtClean="0">
                <a:solidFill>
                  <a:schemeClr val="tx1"/>
                </a:solidFill>
              </a:rPr>
              <a:t>KiStO</a:t>
            </a:r>
            <a:r>
              <a:rPr lang="de-DE" altLang="ja-JP" sz="2000" dirty="0" smtClean="0">
                <a:solidFill>
                  <a:schemeClr val="tx1"/>
                </a:solidFill>
              </a:rPr>
              <a:t>, bzw. § 6 KVO III),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Beschlussfassung </a:t>
            </a:r>
            <a:r>
              <a:rPr lang="de-DE" altLang="ja-JP" sz="2000" dirty="0">
                <a:solidFill>
                  <a:schemeClr val="tx1"/>
                </a:solidFill>
              </a:rPr>
              <a:t>über die Errichtung und den Antrag auf Aufnahme in eine Gesamtkirchengemeinde (§ 20 Absatz 1 und 2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42822" y="485083"/>
            <a:ext cx="7010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Vorsitzenden des Stiftungsrates § 13 KVO III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96438" y="1135075"/>
            <a:ext cx="6809184" cy="5432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Einberufung </a:t>
            </a:r>
            <a:r>
              <a:rPr lang="de-DE" altLang="ja-JP" sz="2400" dirty="0">
                <a:solidFill>
                  <a:schemeClr val="tx1"/>
                </a:solidFill>
              </a:rPr>
              <a:t>und Leitung der Sitzungen des Stiftungsrates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Verantwortung für Vollzug </a:t>
            </a:r>
            <a:r>
              <a:rPr lang="de-DE" altLang="ja-JP" sz="2400" dirty="0">
                <a:solidFill>
                  <a:schemeClr val="tx1"/>
                </a:solidFill>
              </a:rPr>
              <a:t>der Beschlüsse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Erledigung </a:t>
            </a:r>
            <a:r>
              <a:rPr lang="de-DE" altLang="ja-JP" sz="2400" dirty="0">
                <a:solidFill>
                  <a:schemeClr val="tx1"/>
                </a:solidFill>
              </a:rPr>
              <a:t>der laufenden Vermögensangelegenheiten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Eilentscheidungsrecht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Erteilung von Kassenanordnungen </a:t>
            </a:r>
          </a:p>
          <a:p>
            <a:pPr marL="815975" lvl="2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Unbegrenzt im Rahmen </a:t>
            </a:r>
            <a:r>
              <a:rPr lang="de-DE" altLang="ja-JP" sz="2400" dirty="0">
                <a:solidFill>
                  <a:schemeClr val="tx1"/>
                </a:solidFill>
              </a:rPr>
              <a:t>d</a:t>
            </a:r>
            <a:r>
              <a:rPr lang="de-DE" altLang="ja-JP" sz="2400" dirty="0" smtClean="0">
                <a:solidFill>
                  <a:schemeClr val="tx1"/>
                </a:solidFill>
              </a:rPr>
              <a:t>es Haushaltsplans sofern keine neuen Verbindlichkeiten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Anordnung von über oder außerplanmäßigen Ausgaben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Bis 5.000 € außerhalb des Haushaltsplans </a:t>
            </a:r>
            <a:endParaRPr lang="de-DE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481445" y="546640"/>
            <a:ext cx="7010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Vorsitzenden des Stiftungsrates (§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13 KVO III) </a:t>
            </a:r>
          </a:p>
          <a:p>
            <a:pPr algn="ctr" eaLnBrk="0" hangingPunct="0"/>
            <a:endParaRPr lang="de-DE" sz="18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91045" y="1412776"/>
            <a:ext cx="6400800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Was sind „laufende Vermögensangelegenheiten“?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>
                <a:solidFill>
                  <a:schemeClr val="tx1"/>
                </a:solidFill>
              </a:rPr>
              <a:t>Dieser unbestimmte Rechtsbegriff enthält zwei kumulativ vorliegende Voraussetzungen: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>
                <a:solidFill>
                  <a:schemeClr val="tx1"/>
                </a:solidFill>
              </a:rPr>
              <a:t> zeitliches Kriterium: regelmäßig wiederkehrende Angelegenheiten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 smtClean="0">
                <a:solidFill>
                  <a:schemeClr val="tx1"/>
                </a:solidFill>
              </a:rPr>
              <a:t>Bedeutungskriterium</a:t>
            </a:r>
            <a:r>
              <a:rPr lang="de-DE" altLang="ja-JP" sz="2200" dirty="0">
                <a:solidFill>
                  <a:schemeClr val="tx1"/>
                </a:solidFill>
              </a:rPr>
              <a:t>: Angelegenheiten ohne erhebliche wirtschaftliche </a:t>
            </a:r>
            <a:r>
              <a:rPr lang="de-DE" altLang="ja-JP" sz="2200" dirty="0" smtClean="0">
                <a:solidFill>
                  <a:schemeClr val="tx1"/>
                </a:solidFill>
              </a:rPr>
              <a:t>Bedeutung</a:t>
            </a: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Was ist mit „Eilentscheidungsrecht“ gemeint?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Befugnis dringliche Anordnungen zu treffen und unaufschiebbare Geschäfte zu besorgen.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143000" y="1271662"/>
            <a:ext cx="7010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stellvertretenden Vorsitzenden des Stiftungsrates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(§ 14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524000" y="2492897"/>
            <a:ext cx="6400800" cy="407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Vertretung des Vorsitzenden in den laufenden Aufgaben der Geschäftsführung bei </a:t>
            </a:r>
          </a:p>
          <a:p>
            <a:pPr lvl="2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a) Abwesenheit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	b) Verhinderung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	c) Vakanz im Amt des Vorsitzenden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Ggf. Übertragung von Vermögensangelegenheiten gem. § 23 KVO III</a:t>
            </a:r>
            <a:endParaRPr lang="de-DE" altLang="ja-JP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0071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143000" y="1271663"/>
            <a:ext cx="7010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2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Stiftungsrates</a:t>
            </a:r>
          </a:p>
          <a:p>
            <a:pPr algn="ctr" eaLnBrk="0" hangingPunct="0"/>
            <a:r>
              <a:rPr lang="de-DE" sz="2200" b="1" dirty="0" smtClean="0">
                <a:solidFill>
                  <a:schemeClr val="tx1"/>
                </a:solidFill>
                <a:cs typeface="Times New Roman" pitchFamily="18" charset="0"/>
              </a:rPr>
              <a:t>(§ 8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403648" y="2204864"/>
            <a:ext cx="6696744" cy="460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Kein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abschließender Zuständigkeitskatalog; aber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Grundfunktionen: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Verwaltung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des örtlichen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Kirchenvermögens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Vertretung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der örtlichen kirchlichen Rechtspersonen im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Rechtsverkehr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Einhaltung der pastoralen Richtlinien des PGRs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Information des PGRs </a:t>
            </a:r>
            <a:endParaRPr lang="de-DE" sz="22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Vorberatung der zur Beschlussfassung durch den PGR bestimmten Vorlagen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62000" y="516753"/>
            <a:ext cx="701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Stiftungsrates</a:t>
            </a:r>
          </a:p>
          <a:p>
            <a:pPr algn="ctr" eaLnBrk="0" hangingPunct="0"/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(§ 8 KVO III und § 22 (1)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88515" y="1346522"/>
            <a:ext cx="6696744" cy="583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Unterscheidung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Innenverhältnis –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Außenverhältnis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Innenverhältnis Entscheidung durch Beschluss, soweit keine Beauftragung an Dritte vorliegt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Außenverhältnis sind erforderlich (und genügen) zwei Unterschriften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(darunter Vors. oder Stellv.) und die Einhaltung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Schriftform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Beispiele: Verträge wie Kauf, Miete, Leasing, (Kindergarten-)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zuschüsse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, Bau- und Überlassungs-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verträge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marL="800100" lvl="1" indent="-342900" algn="l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88900" algn="l"/>
              </a:tabLst>
            </a:pP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Ausnahme: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Alleinvertretungsrecht des Vors. bzw. stellv. Vors. bei Geschäften der lfd. Vermögensverwaltung bis 5.000,-- EUR oder bei unaufschiebbaren Geschäften (§ 13, (1) S. 3 u.4 KVO III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762000" y="896034"/>
            <a:ext cx="746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der Einflussnahme des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Pfarrgemeinderats</a:t>
            </a:r>
          </a:p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auf den Stiftungsrat 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914400" y="1542365"/>
            <a:ext cx="7772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durch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Wahl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Aufstellung „Pastoraler Richtlinien“ für den Haushalt und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Vermögensverwaltung 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Berichtspflicht des Stiftungsrates gegenüber dem Pfarrgemeinderat 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Bindung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an die im Rahmen seiner Zuständigkeit gefassten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Beschlüsse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Pfarrgemeinderates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„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Kassationsrecht“</a:t>
            </a:r>
            <a:b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Befugnis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zur nachträglichen Änderung oder Aufhebung von 	 Beschlüssen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Mehrheit (2/3)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Befugnis zur Abwahl von Mitgliedern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Mehrheit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 hat im Konfliktfall die „Lufthoheit“ in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Vermögensverwaltung</a:t>
            </a:r>
            <a:r>
              <a:rPr lang="de-DE" sz="20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de-DE" sz="2000" dirty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95536" y="688113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der Delegation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von Verantwortung 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762000" y="1403729"/>
            <a:ext cx="77724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Rechtlich geregelte Institute der Delegation sind:</a:t>
            </a:r>
          </a:p>
          <a:p>
            <a:pPr marL="285750" indent="-285750" algn="just" eaLnBrk="0" hangingPunct="0">
              <a:buFont typeface="Wingdings" panose="05000000000000000000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 (§ 23 Abs. 1 und 2 KVO III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), z. B. Sorge um Kindergärten, Liegenschaften, Kassenführung</a:t>
            </a:r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just" eaLnBrk="0" hangingPunct="0">
              <a:buFont typeface="Wingdings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 (§ 23 Abs. 4 KVO III)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den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einer Person oder einer Personenmehrheit Vermögensangelegenheiten und die dazu notwendigen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Entscheidungs-befugnisse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zur selbständigen Erledigung übertragen: Innenverhältnis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den beauftragten Personen die zur Rechtsvertretung notwendigen Befugnisse eingeräumt: Außenverhältnis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Beide Instrumente können, müssen aber nicht miteinander verbunden sein.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Auftrag und Vollmacht bedürfen der Beschlussfassung durch den Stiftungsrat und der Schriftform mit zwei Unterschriften.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098549" y="1660525"/>
            <a:ext cx="2635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6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1355435" y="1812925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de-DE" sz="1600">
              <a:solidFill>
                <a:schemeClr val="tx1"/>
              </a:solidFill>
            </a:endParaRPr>
          </a:p>
        </p:txBody>
      </p:sp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2520322" y="1340768"/>
            <a:ext cx="44999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Örtliche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kirchliche Rechtspersonen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1219200" y="1981201"/>
            <a:ext cx="3352800" cy="8002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Kirchengemeinde </a:t>
            </a:r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5 ff. KVO III)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Körperschaft des öffentlichen Rechts </a:t>
            </a:r>
          </a:p>
        </p:txBody>
      </p:sp>
      <p:sp>
        <p:nvSpPr>
          <p:cNvPr id="4105" name="Text Box 14"/>
          <p:cNvSpPr txBox="1">
            <a:spLocks noChangeArrowheads="1"/>
          </p:cNvSpPr>
          <p:nvPr/>
        </p:nvSpPr>
        <p:spPr bwMode="auto">
          <a:xfrm>
            <a:off x="4953000" y="1981200"/>
            <a:ext cx="335280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err="1" smtClean="0">
                <a:solidFill>
                  <a:schemeClr val="tx1"/>
                </a:solidFill>
                <a:cs typeface="Times New Roman" pitchFamily="18" charset="0"/>
              </a:rPr>
              <a:t>Ortsfonde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 und Stiftungen</a:t>
            </a:r>
          </a:p>
          <a:p>
            <a:pPr algn="l"/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26 ff. KVO III)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 des öffentlichen Rechts 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4267200" y="2895601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>
                <a:solidFill>
                  <a:schemeClr val="tx1"/>
                </a:solidFill>
              </a:rPr>
              <a:t>Organe:</a:t>
            </a: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1219200" y="3352800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Pfarrgemeinderat, 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8" name="Text Box 17"/>
          <p:cNvSpPr txBox="1">
            <a:spLocks noChangeArrowheads="1"/>
          </p:cNvSpPr>
          <p:nvPr/>
        </p:nvSpPr>
        <p:spPr bwMode="auto">
          <a:xfrm>
            <a:off x="4953000" y="3343275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9" name="Text Box 18"/>
          <p:cNvSpPr txBox="1">
            <a:spLocks noChangeArrowheads="1"/>
          </p:cNvSpPr>
          <p:nvPr/>
        </p:nvSpPr>
        <p:spPr bwMode="auto">
          <a:xfrm>
            <a:off x="3810000" y="3810001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>
                <a:solidFill>
                  <a:schemeClr val="tx1"/>
                </a:solidFill>
              </a:rPr>
              <a:t>vertreten durch: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1219200" y="4294189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, darunter Vors. oder Stellv., § 22,I, KVO III)</a:t>
            </a:r>
            <a:endParaRPr lang="de-DE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4953000" y="4294189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Mitglieder,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darunter Vors. oder Stellv., § 27 KVO III)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12" name="Text Box 21"/>
          <p:cNvSpPr txBox="1">
            <a:spLocks noChangeArrowheads="1"/>
          </p:cNvSpPr>
          <p:nvPr/>
        </p:nvSpPr>
        <p:spPr bwMode="auto">
          <a:xfrm>
            <a:off x="4343400" y="4738689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>
                <a:solidFill>
                  <a:schemeClr val="tx1"/>
                </a:solidFill>
              </a:rPr>
              <a:t>Zweck:</a:t>
            </a:r>
          </a:p>
        </p:txBody>
      </p:sp>
      <p:sp>
        <p:nvSpPr>
          <p:cNvPr id="4113" name="Text Box 22"/>
          <p:cNvSpPr txBox="1">
            <a:spLocks noChangeArrowheads="1"/>
          </p:cNvSpPr>
          <p:nvPr/>
        </p:nvSpPr>
        <p:spPr bwMode="auto">
          <a:xfrm>
            <a:off x="1219201" y="5284789"/>
            <a:ext cx="3676006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Rechts-, Betriebs- und Vermögensträger-</a:t>
            </a:r>
            <a:r>
              <a:rPr lang="de-DE" sz="1400" dirty="0">
                <a:solidFill>
                  <a:schemeClr val="tx1"/>
                </a:solidFill>
              </a:rPr>
              <a:t/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schaft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für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alle Einrichtungen und Dienste </a:t>
            </a:r>
          </a:p>
          <a:p>
            <a:pPr algn="l" eaLnBrk="0" hangingPunct="0"/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einschl. der rechtl. </a:t>
            </a:r>
            <a:r>
              <a:rPr lang="de-DE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u</a:t>
            </a:r>
            <a:r>
              <a:rPr lang="de-DE" sz="1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nselbst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. Gruppierungen,</a:t>
            </a:r>
            <a:r>
              <a:rPr lang="de-DE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/>
            </a:r>
            <a:br>
              <a:rPr lang="de-DE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</a:b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Anstellungsträgerschaft für Personal</a:t>
            </a:r>
          </a:p>
        </p:txBody>
      </p:sp>
      <p:sp>
        <p:nvSpPr>
          <p:cNvPr id="4114" name="Text Box 23"/>
          <p:cNvSpPr txBox="1">
            <a:spLocks noChangeArrowheads="1"/>
          </p:cNvSpPr>
          <p:nvPr/>
        </p:nvSpPr>
        <p:spPr bwMode="auto">
          <a:xfrm>
            <a:off x="4921251" y="5259388"/>
            <a:ext cx="3389069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Erfüllung der Bau- und Kultpflicht für </a:t>
            </a: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Kir</a:t>
            </a:r>
            <a:r>
              <a:rPr lang="de-DE" sz="1400" dirty="0">
                <a:solidFill>
                  <a:schemeClr val="tx1"/>
                </a:solidFill>
              </a:rPr>
              <a:t>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chen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 und Kapellen; </a:t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/>
      <p:bldP spid="4107" grpId="0" animBg="1"/>
      <p:bldP spid="4108" grpId="0" animBg="1"/>
      <p:bldP spid="4109" grpId="0"/>
      <p:bldP spid="4110" grpId="0" animBg="1"/>
      <p:bldP spid="4111" grpId="0" animBg="1"/>
      <p:bldP spid="4112" grpId="0"/>
      <p:bldP spid="4113" grpId="0" animBg="1"/>
      <p:bldP spid="41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902893" y="1179079"/>
            <a:ext cx="7772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Erweiterung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der Befugnisse des </a:t>
            </a:r>
            <a:r>
              <a:rPr lang="de-DE" sz="1800" dirty="0" err="1">
                <a:solidFill>
                  <a:schemeClr val="tx1"/>
                </a:solidFill>
                <a:cs typeface="Times New Roman" pitchFamily="18" charset="0"/>
              </a:rPr>
              <a:t>stv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. Stiftungsratsvorsitzenden durch Auftrag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(§ 14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Abs. 2 und 3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eines Mitglieds des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Stiftungsrates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(§ 23 Abs. 1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einer nicht dem Stiftungsrat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angehörenden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Person (§ 23 Abs. 2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eines Auftrags/der Bevollmächtigung eines kirchlichen Rechtsträgers (§ 23 Abs. 1 KVO III </a:t>
            </a:r>
            <a:r>
              <a:rPr lang="de-DE" sz="1800" dirty="0" err="1" smtClean="0">
                <a:solidFill>
                  <a:schemeClr val="tx1"/>
                </a:solidFill>
                <a:cs typeface="Times New Roman" pitchFamily="18" charset="0"/>
              </a:rPr>
              <a:t>i.V.m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§ 23a ff. Abs. 2 KVO III), z. B. VST: s. Vereinbarung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beschließenden Ausschusses des Stiftungsrates (§ 23 Abs.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3a KVO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III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) - </a:t>
            </a:r>
            <a:r>
              <a:rPr lang="de-DE" sz="1800" dirty="0" smtClean="0">
                <a:solidFill>
                  <a:srgbClr val="FF0000"/>
                </a:solidFill>
                <a:cs typeface="Times New Roman" pitchFamily="18" charset="0"/>
              </a:rPr>
              <a:t>s. 2015 nur noch in begründeten Ausnahmefällen!</a:t>
            </a:r>
            <a:endParaRPr lang="de-DE" sz="1800" dirty="0">
              <a:solidFill>
                <a:srgbClr val="FF0000"/>
              </a:solidFill>
              <a:cs typeface="Times New Roman" pitchFamily="18" charset="0"/>
            </a:endParaRP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eines Stiftungsausschusses (§ 23 Abs. 3b KVO III)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Beispiele:</a:t>
            </a:r>
          </a:p>
          <a:p>
            <a:pPr marL="800100" lvl="1" indent="-342900" algn="l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smtClean="0">
                <a:solidFill>
                  <a:schemeClr val="tx1"/>
                </a:solidFill>
                <a:cs typeface="Times New Roman" pitchFamily="18" charset="0"/>
              </a:rPr>
              <a:t>Baubeauftragte/r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800100" lvl="1" indent="-342900" algn="just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Beschließender Bauausschuss</a:t>
            </a:r>
          </a:p>
          <a:p>
            <a:pPr marL="800100" lvl="1" indent="-342900" algn="just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Kindergartengeschäftsführung, Verwaltungsbeauftragung 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5536" y="545086"/>
            <a:ext cx="701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Möglichkeiten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Delegation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von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Verantwortung: </a:t>
            </a:r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762000" y="63459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Einrichtungen</a:t>
            </a:r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800100" y="1332481"/>
            <a:ext cx="7772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Kirchengemeinde kann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über rechtlich unselbständige oder rechtlich selbständige Einrichtungen verfügen oder an ihnen rechtlich und/oder wirtschaftlich beteiligt sein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Beispiele für rechtlich unselbständige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Einrichtungen (A):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Kindertagesstätte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Bildungswerk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Altenwerk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Kirchenchor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Förderkreis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ambulante Pflege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Peru-Kreis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Frauengemeinschaft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(soweit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nicht verbandlich organisiert)</a:t>
            </a:r>
          </a:p>
          <a:p>
            <a:pPr algn="just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Beispiele für rechtlich selbständige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Einrichtungen (B):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Sozialstation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Krankenpflegeverein 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942272" y="1153623"/>
            <a:ext cx="7467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Davon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zu unterscheiden sind als (rechtsfähige oder nichtrechtsfähige)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Vereine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(C)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organisierte Personenzusammenschlüsse, die zumeist Untergliederungen von auf Diözesanebene oder Bundesebene verfassten kirchlichen Verbänden darstellen.</a:t>
            </a:r>
          </a:p>
          <a:p>
            <a:pPr algn="just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Beispiel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für selbständige Organisationen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Katholische Arbeitnehmer Bewegung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Deutsche Pfadfinderschaft St. Georg  (DPSG)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Kolpingsfamilie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Kfd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, wenn verbandlich organisiert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Daraus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folgt: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Auf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Einrichtungen der Kirchengemeinde der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Kategorie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findet das kirchliche Vermögensverwaltungsrecht Anwendung.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Sie unterliegen der Aufsichtspflicht und dem Aufsichtsrecht des Stiftungsrates (jährliche unvermutete Kassenprüfung!)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In diesem Bereich sind für den Erwerb von Beteiligungen und Mitgliedschaften Genehmigungsbefugnisse des Erzbischöflichen Ordinariats zu beachten (im einzelnen siehe § 7 KVO V).</a:t>
            </a:r>
          </a:p>
          <a:p>
            <a:pPr algn="l" eaLnBrk="0" hangingPunct="0"/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Dies gilt nicht für Organisationen der Kategorie B und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es sei denn, dass deren Satzungen/Ordnungen der Kirchengemeinde und/oder dem Ordinariat Aufsichtsrechte einräumen.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762000" y="348735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Einrichtungen, Vereine und Verbände</a:t>
            </a:r>
            <a:endParaRPr lang="de-DE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-180528" y="360686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759620" y="1219200"/>
            <a:ext cx="791683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Verrechnungsstellen für Kath. Kirchengemeinden nehmen für diejenigen Kirchengemeinden, welche ihnen einen diesbezüglichen Auftrag erteilt haben, die Aufgaben des „Kirchengemeinderechners“ nach § 18 Abs. 2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KiStO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und § 6 Abs. 2 KVO III wahr. Sie sind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Dienstleisterfür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die Kirchengemeinden u.a. in folgenden Bereichen: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Erstellung des Haushaltsplanentwurfs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Kassen- und Rechnungsführung einschließlich Buchhaltung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Personalwesen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Beratung/Unterstützung für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räger von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für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Verwaltungsbeauftragung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Führung von Bausonderrechnungen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Gebäudefachleute, die eigene Projekte (bis 30.000,-- € einschl. Umsatzsteuer) übernehmen oder Hilfestellung für kirchliche Bauherren durch Zuarbeit für Stiftungsräte, Bauausschüsse und örtliche Baubeauftragte geben</a:t>
            </a:r>
          </a:p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281720" y="64234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914400" y="1219200"/>
            <a:ext cx="7565479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In dieser Auftragsverwaltung unterliegen die Verrechnungsstellen den fachlichen Weisungen der zuständigen Organe der örtlichen Vermögensverwaltung. Sie sind keine Organe der Aufsicht und bilden keine „Mittelinstanz“ zwischen örtlicher und Bistumsebene.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Als Dienststellen der Erzdiözese unterstehen sie der Rechts- und Dienstaufsicht des Erzbischöflichen Ordinariates.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Ihre Tätigkeit ist in der „Dienstordnung für die Verrechnungsstellen“ geregelt</a:t>
            </a: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(Vereinbarung mit den Kirchengemeinden)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4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 smtClean="0">
              <a:solidFill>
                <a:schemeClr val="tx1"/>
              </a:solidFill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2" name="Pfeil nach rechts 1"/>
          <p:cNvSpPr/>
          <p:nvPr/>
        </p:nvSpPr>
        <p:spPr bwMode="auto">
          <a:xfrm>
            <a:off x="1187624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4" name="Pfeil nach rechts 3"/>
          <p:cNvSpPr/>
          <p:nvPr/>
        </p:nvSpPr>
        <p:spPr bwMode="auto">
          <a:xfrm>
            <a:off x="1168921" y="4588891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5" name="Pfeil nach rechts 4"/>
          <p:cNvSpPr/>
          <p:nvPr/>
        </p:nvSpPr>
        <p:spPr bwMode="auto">
          <a:xfrm>
            <a:off x="-1260648" y="3189156"/>
            <a:ext cx="45719" cy="5043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cxnSp>
        <p:nvCxnSpPr>
          <p:cNvPr id="7" name="Gerade Verbindung mit Pfeil 6"/>
          <p:cNvCxnSpPr/>
          <p:nvPr/>
        </p:nvCxnSpPr>
        <p:spPr bwMode="auto">
          <a:xfrm>
            <a:off x="-684584" y="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Pfeil nach rechts 7"/>
          <p:cNvSpPr/>
          <p:nvPr/>
        </p:nvSpPr>
        <p:spPr bwMode="auto">
          <a:xfrm>
            <a:off x="1486989" y="4282373"/>
            <a:ext cx="348707" cy="306518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9" name="Pfeil nach rechts 8"/>
          <p:cNvSpPr/>
          <p:nvPr/>
        </p:nvSpPr>
        <p:spPr bwMode="auto">
          <a:xfrm>
            <a:off x="2654073" y="4365104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0" name="Pfeil nach rechts 9"/>
          <p:cNvSpPr/>
          <p:nvPr/>
        </p:nvSpPr>
        <p:spPr bwMode="auto">
          <a:xfrm>
            <a:off x="2699792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1" name="Pfeil nach rechts 10"/>
          <p:cNvSpPr/>
          <p:nvPr/>
        </p:nvSpPr>
        <p:spPr bwMode="auto">
          <a:xfrm>
            <a:off x="2717074" y="4376057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2" name="Pfeil nach rechts 11"/>
          <p:cNvSpPr/>
          <p:nvPr/>
        </p:nvSpPr>
        <p:spPr bwMode="auto">
          <a:xfrm>
            <a:off x="2745511" y="4410823"/>
            <a:ext cx="170305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3" name="Pfeil nach rechts 12"/>
          <p:cNvSpPr/>
          <p:nvPr/>
        </p:nvSpPr>
        <p:spPr bwMode="auto">
          <a:xfrm>
            <a:off x="2717073" y="4330338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4" name="Pfeil nach rechts 13"/>
          <p:cNvSpPr/>
          <p:nvPr/>
        </p:nvSpPr>
        <p:spPr bwMode="auto">
          <a:xfrm>
            <a:off x="2808512" y="4410823"/>
            <a:ext cx="45719" cy="20409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5" name="Pfeil nach rechts 14"/>
          <p:cNvSpPr/>
          <p:nvPr/>
        </p:nvSpPr>
        <p:spPr bwMode="auto">
          <a:xfrm>
            <a:off x="2808512" y="4456542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6" name="Pfeil nach rechts 15"/>
          <p:cNvSpPr/>
          <p:nvPr/>
        </p:nvSpPr>
        <p:spPr bwMode="auto">
          <a:xfrm>
            <a:off x="3563888" y="5586106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508217" y="583829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914400" y="1889126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A</a:t>
            </a:r>
            <a:r>
              <a:rPr lang="de-DE" sz="15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Was ist Sinn und Zweck der kirchlichen Vermögensverwaltungsaufsicht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?</a:t>
            </a:r>
          </a:p>
          <a:p>
            <a:pPr algn="l" eaLnBrk="0" hangingPunct="0"/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dient der Erfüllung der Ziele und Aufgaben der in § 1 KVO bezeichneten kirchlichen Vermögensträger, indem sie die Organe der kirchlichen Vermögensverwaltung berät und unterstützt, das Vermögen vor Gefährdungen schützt, die hierzu erforderlichen Weisungen erteilt 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nach § 7 entscheidet (§ 2 KVO V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).</a:t>
            </a:r>
          </a:p>
          <a:p>
            <a:pPr algn="l" eaLnBrk="0" hangingPunct="0"/>
            <a:endParaRPr lang="de-DE" sz="2000" dirty="0">
              <a:solidFill>
                <a:schemeClr val="tx1"/>
              </a:solidFill>
            </a:endParaRPr>
          </a:p>
          <a:p>
            <a:pPr algn="l" eaLnBrk="0" hangingPunct="0"/>
            <a:r>
              <a:rPr lang="de-DE" sz="2000" b="1" dirty="0">
                <a:solidFill>
                  <a:schemeClr val="tx1"/>
                </a:solidFill>
              </a:rPr>
              <a:t>Die Ausübung von Aufsicht schließt immer Beratung und Hilfe </a:t>
            </a:r>
            <a:r>
              <a:rPr lang="de-DE" sz="2000" b="1" dirty="0" smtClean="0">
                <a:solidFill>
                  <a:schemeClr val="tx1"/>
                </a:solidFill>
              </a:rPr>
              <a:t>ein.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00113" y="1772817"/>
            <a:ext cx="79248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Aufsichtsarten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umfasst die Rechtsaufsicht, die Fachaufsicht und die Dienstaufsicht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die Rechtmäßigkeit des Handelns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kirchlichen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Vermögensträger sicherzustellen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allgemeine Anweisungen für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 erlassen, im Einzelfall fachliche Weisungen zu erteilen, Gebühren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festzusetzen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zu entscheiden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Die Fachaufsicht schließt die Rechtsaufsicht ein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auf die ordnungsgemäße Ausübung der Dienstpflichten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einem Dienst- oder Arbeitsverhältnis stehenden Mitarbeiter der Kirchengemeinde.</a:t>
            </a:r>
          </a:p>
          <a:p>
            <a:pPr algn="just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665584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90600" y="1596424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Wer übt die Aufsicht aus?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Rechts- und 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übt das Erzbischöfliche Ordinariat aus, soweit es nicht einzelne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Aufsichtsbefugnisse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 eine nachgeordnete kirchliche Dienststelle übertragen hat (Beispiel: Amt für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Kirchenmusik, Verrechnungsstelle mit Prüfvermerk).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der Regel handelt der Generalvikar als Ortsordinarius, soweit er nicht durch Zeichnungsregelungen oder durch Verfügung im Einzelfall die Ausübung der Aufsicht  Mitgliedern oder Mitarbeitern des Ordinariates übertragen hat (§§ 1 und 9 Absatz 2 KVO V).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unmittelbare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der Stiftungsrat;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übergeordnete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das Erzbischöfliche Ordinariat.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11560" y="63656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908185" y="1378565"/>
            <a:ext cx="79248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Welche Instrumente stehen der Aufsicht zur Verfügung?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Rechtsaufsicht kann mit folgenden, nach dem Grundsatz der Verhältnismäßigkeit abgestuften Instrumenten auf der Grundlage von § 4 KVO V tätig werden:</a:t>
            </a:r>
          </a:p>
          <a:p>
            <a:pPr algn="l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Informationsrecht (Einholung von Auskünften, Anforderung von Berichten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, Akteneinsichtsrecht)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Beanstandungsrecht (Vollzugshemmung)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Anordnungsbefugnis (Anweisung zu rechtmäßigem Verhalten)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Ersatzvornahme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Bestellung eines Vermögensverwalters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Amtsenthebung des oder einzelner Mitglieder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Stiftungsrates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49918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>
            <a:off x="762000" y="1247918"/>
            <a:ext cx="7924800" cy="546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Genehmigung/die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Anzeigepflicht gem. §§ 7-9 KVO V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Die einzelnen Genehmigungstatbestände und die bestehenden Anzeigepflichten können in diesem Zusammenhang nicht im Einzelnen dargestellt werden. Sie lassen sich systematisch in verschiedene Rechtskreise einteilen: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Grundstücksgeschäfte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Finanziell bedeutsame oder riskante 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Arbeitsrechtliche Vorgänge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Wirtschaftliche Beteiligungen bei Dritten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Rechtsgeschäfte mit Kommunen und staatlichen Stellen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„In-Sich-Geschäfte“ 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u="sng" dirty="0" smtClean="0">
                <a:solidFill>
                  <a:schemeClr val="tx1"/>
                </a:solidFill>
                <a:cs typeface="Times New Roman" pitchFamily="18" charset="0"/>
              </a:rPr>
              <a:t>aktive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 Prozessführung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Vollmachten an externe Dritte</a:t>
            </a:r>
          </a:p>
          <a:p>
            <a:pPr algn="l" eaLnBrk="0" hangingPunct="0">
              <a:spcBef>
                <a:spcPts val="600"/>
              </a:spcBef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Wichtig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: Die Nichteinholung oder die Versagung einer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 führt zur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Nichtigkeit des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Rechtsgeschäfts oder Rechtsakts auch gegenüber beteiligten Dritten (also im Außenverhältnis) und begründet das Risiko für das kirchliche Vermögensverwaltungsorgan,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bei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vorsätzlichem oder grob fahrlässigem Handeln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persönlich von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dem beteiligten Dritten in Anspruch genommen zu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werden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7504" y="555547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1547664" y="1219200"/>
            <a:ext cx="67581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Abgrenzung der „Rechtspersonen“</a:t>
            </a:r>
          </a:p>
          <a:p>
            <a:pPr algn="ctr"/>
            <a:r>
              <a:rPr lang="de-DE" sz="2800" b="1" u="sng" dirty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Kirchengemeinden, </a:t>
            </a:r>
            <a:r>
              <a:rPr lang="de-DE" sz="2800" b="1" u="sng" dirty="0" err="1" smtClean="0">
                <a:solidFill>
                  <a:schemeClr val="tx1"/>
                </a:solidFill>
                <a:cs typeface="Times New Roman" pitchFamily="18" charset="0"/>
              </a:rPr>
              <a:t>Fonde</a:t>
            </a:r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 und Stiftungen)</a:t>
            </a:r>
            <a:endParaRPr lang="de-DE" sz="28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1181100" y="2348880"/>
            <a:ext cx="7467600" cy="29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endParaRPr lang="de-DE" sz="2400" b="1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Pfarrei</a:t>
            </a:r>
            <a:endParaRPr lang="de-DE" sz="24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Seelsorgeeinheit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dirty="0" smtClean="0">
                <a:solidFill>
                  <a:schemeClr val="tx1"/>
                </a:solidFill>
              </a:rPr>
              <a:t>pastorale Größen, welche keine staatliche Rechtspersonen sind. Sie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bleiben grundsätzlich auch nach der Fusion der Kirchengemeinden bestehen.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7924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F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Rechtsbehelfe gegen aufsichtsrechtliche Verfügungen</a:t>
            </a:r>
          </a:p>
          <a:p>
            <a:pPr algn="just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Verfügungen der kirchlichen Aufsichtsbehörde kann das betroffene Organ der kirchlichen Vermögensverwaltung innerhalb einer Frist von einem Monat nach Zugang der Verfügung schriftlich bei der kirchlichen Aufsichtsbehörde Einspruch einlegen.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die Einspruchsentscheidung der kirchlichen Aufsichtsbehörde kann innerhalb einer Frist von einem Monat nach Zustellung der Entscheidung beim Ordinarius weitere Beschwerde eingelegt werden.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11560" y="31894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-540568" y="43146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Haftung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32774" name="Text Box 9"/>
          <p:cNvSpPr txBox="1">
            <a:spLocks noChangeArrowheads="1"/>
          </p:cNvSpPr>
          <p:nvPr/>
        </p:nvSpPr>
        <p:spPr bwMode="auto">
          <a:xfrm>
            <a:off x="762000" y="980728"/>
            <a:ext cx="79248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Unterscheidung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zwischen Außenhaftung und 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</a:t>
            </a:r>
          </a:p>
          <a:p>
            <a:pPr algn="just" eaLnBrk="0" hangingPunct="0"/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Außenhaftung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(Inanspruchnahme von Mitgliedern des Stiftungsrates durch externe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Dritte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 eaLnBrk="0" hangingPunct="0"/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Im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Bereich des rechtsgeschäftlichen Handelns (z. B. Abschluss von Verträgen) haftet die Kirchengemeinde als Juristische Person gemäß § 31 BGB dem Dritten gegenüber. Eine unmittelbare Inanspruchnahme durch einen Dritten riskiert das Mitglied des Stiftungsrates nur bei strafbarem Verhalten oder bei zivilrechtlich unerlaubtem Handeln im Sinne von § 823 BGB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Z. B. Entfernen einer tragenden Wand in einem Mietshaus = Haftung gegenüber anderen Mietern oder Besuchern, die ggf. verletzt werden oder einen Vermögensschaden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erleiden.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Oder bei Betrug, Unterschlagung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(„Regress“)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Innenverhältnis ist die Haftung von Mitgliedern des Stiftungsrates auf Fälle einer vorsätzlichen oder grob fahrlässig begangenen Pflichtverletzung beschränkt (21 Absatz 2 KVO III).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Z. B. Reparatur des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S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chadens der fehlenden tragenden Wand</a:t>
            </a:r>
          </a:p>
          <a:p>
            <a:pPr algn="just" eaLnBrk="0" hangingPunct="0"/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762000" y="431461"/>
            <a:ext cx="6834336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Haftung bei Vermögenseigenschäden</a:t>
            </a: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Hier besteht Versicherungsschutz für Bedienstete und Ehrenamtliche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Versichert sind schuldhafte Pflichtverletzungen, die zu einem Vermögens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eigen</a:t>
            </a: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schaden führen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Selbstbehalt des Versicherungsnehmers liegt bei 2.500,-- EUR, bei Schäden im Zusammenhang mit Kita-Finanzierung bei 50.000,-- EUR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Kein Rückgriff des Versicherers gegen die versicherte Person bei fahrlässigem Verhalten</a:t>
            </a:r>
          </a:p>
          <a:p>
            <a:pPr algn="ctr" eaLnBrk="0" hangingPunct="0"/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7259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447800" y="1354138"/>
            <a:ext cx="678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Was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gehört zum örtlichen Kirchenvermögen?</a:t>
            </a:r>
          </a:p>
          <a:p>
            <a:pPr algn="ctr">
              <a:buFont typeface="Wingdings" pitchFamily="2" charset="2"/>
              <a:buNone/>
            </a:pPr>
            <a:endParaRPr lang="de-DE" sz="12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(§ 3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Abs</a:t>
            </a:r>
            <a:r>
              <a:rPr lang="de-DE" sz="2000" dirty="0" err="1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.I,II</a:t>
            </a:r>
            <a:r>
              <a:rPr lang="de-DE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KVO III)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1143000" y="2276873"/>
            <a:ext cx="74676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Vermögen der Kirchengemeinde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  <a:tab pos="268288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</a:t>
            </a:r>
            <a:r>
              <a:rPr lang="de-DE" sz="1800" dirty="0">
                <a:solidFill>
                  <a:schemeClr val="tx1"/>
                </a:solidFill>
              </a:rPr>
              <a:t>Vermögen </a:t>
            </a: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 err="1" smtClean="0">
                <a:solidFill>
                  <a:schemeClr val="tx1"/>
                </a:solidFill>
              </a:rPr>
              <a:t>Ortsfonde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und der sonstigen örtlichen </a:t>
            </a:r>
            <a:r>
              <a:rPr lang="de-DE" sz="1800" dirty="0">
                <a:solidFill>
                  <a:schemeClr val="tx1"/>
                </a:solidFill>
              </a:rPr>
              <a:t>Stiftungen und Anstalten (Ortsfondsvermögen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  <a:endParaRPr lang="de-DE" sz="18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>
                <a:solidFill>
                  <a:schemeClr val="tx1"/>
                </a:solidFill>
              </a:rPr>
              <a:t>Anteil der Kirchengemeinde an </a:t>
            </a:r>
            <a:r>
              <a:rPr lang="de-DE" sz="1800" dirty="0" smtClean="0">
                <a:solidFill>
                  <a:schemeClr val="tx1"/>
                </a:solidFill>
              </a:rPr>
              <a:t>Kirchensteuern und Zuweisungen </a:t>
            </a:r>
            <a:r>
              <a:rPr lang="de-DE" sz="1800" dirty="0">
                <a:solidFill>
                  <a:schemeClr val="tx1"/>
                </a:solidFill>
              </a:rPr>
              <a:t>aus dem </a:t>
            </a:r>
            <a:r>
              <a:rPr lang="de-DE" sz="1800" dirty="0" smtClean="0">
                <a:solidFill>
                  <a:schemeClr val="tx1"/>
                </a:solidFill>
              </a:rPr>
              <a:t>Kirchensteueraufkommen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die </a:t>
            </a:r>
            <a:r>
              <a:rPr lang="de-DE" sz="1800" dirty="0">
                <a:solidFill>
                  <a:schemeClr val="tx1"/>
                </a:solidFill>
              </a:rPr>
              <a:t>im Eigentum der Kirchengemeinde stehenden unbeweglichen und beweglichen Sachen, Rechte, Forderungen und sonstigen </a:t>
            </a:r>
            <a:r>
              <a:rPr lang="de-DE" sz="1800" dirty="0" smtClean="0">
                <a:solidFill>
                  <a:schemeClr val="tx1"/>
                </a:solidFill>
              </a:rPr>
              <a:t>Wirtschaftsgüter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Guthaben </a:t>
            </a:r>
            <a:r>
              <a:rPr lang="de-DE" sz="1800" dirty="0">
                <a:solidFill>
                  <a:schemeClr val="tx1"/>
                </a:solidFill>
              </a:rPr>
              <a:t>auf Konten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Erträge </a:t>
            </a:r>
            <a:r>
              <a:rPr lang="de-DE" sz="1800" dirty="0">
                <a:solidFill>
                  <a:schemeClr val="tx1"/>
                </a:solidFill>
              </a:rPr>
              <a:t>von </a:t>
            </a:r>
            <a:r>
              <a:rPr lang="de-DE" sz="1800" dirty="0" err="1">
                <a:solidFill>
                  <a:schemeClr val="tx1"/>
                </a:solidFill>
              </a:rPr>
              <a:t>pfarrlichen</a:t>
            </a:r>
            <a:r>
              <a:rPr lang="de-DE" sz="1800" dirty="0">
                <a:solidFill>
                  <a:schemeClr val="tx1"/>
                </a:solidFill>
              </a:rPr>
              <a:t> und sonstigen kirchengemeindlichen Festen und Veranstaltungen, Sammlungen und Kollekten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Spenden </a:t>
            </a:r>
            <a:r>
              <a:rPr lang="de-DE" sz="1800" dirty="0">
                <a:solidFill>
                  <a:schemeClr val="tx1"/>
                </a:solidFill>
              </a:rPr>
              <a:t>und sonstige Gaben für Zwecke der Kirchengemeinde.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143000" y="1291408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Was gehört nicht </a:t>
            </a:r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zum örtlichen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Kirchenvermögen?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(§ 3 Abs. 3 KVO III)</a:t>
            </a:r>
            <a:endParaRPr lang="de-DE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259632" y="2708920"/>
            <a:ext cx="70866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Gelder aus Sammlungen und Kollekten aufgrund bischöflicher Anordnung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Das </a:t>
            </a:r>
            <a:r>
              <a:rPr lang="de-DE" sz="2000" dirty="0" err="1" smtClean="0">
                <a:solidFill>
                  <a:schemeClr val="tx1"/>
                </a:solidFill>
              </a:rPr>
              <a:t>Pfründevermögen</a:t>
            </a:r>
            <a:r>
              <a:rPr lang="de-DE" sz="2000" dirty="0" smtClean="0">
                <a:solidFill>
                  <a:schemeClr val="tx1"/>
                </a:solidFill>
              </a:rPr>
              <a:t>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err="1" smtClean="0">
                <a:solidFill>
                  <a:schemeClr val="tx1"/>
                </a:solidFill>
              </a:rPr>
              <a:t>Treugut</a:t>
            </a:r>
            <a:r>
              <a:rPr lang="de-DE" sz="2000" dirty="0" smtClean="0">
                <a:solidFill>
                  <a:schemeClr val="tx1"/>
                </a:solidFill>
              </a:rPr>
              <a:t>, das den Geistlichen als Amtsträgern von den Gebern zur freien Verfügung oder für einen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</a:rPr>
              <a:t>außerhalb der </a:t>
            </a:r>
            <a:r>
              <a:rPr lang="de-DE" sz="2000" dirty="0" smtClean="0">
                <a:solidFill>
                  <a:schemeClr val="tx1"/>
                </a:solidFill>
              </a:rPr>
              <a:t>Vermögensverwaltung liegenden </a:t>
            </a:r>
            <a:r>
              <a:rPr lang="de-DE" sz="2000" dirty="0">
                <a:solidFill>
                  <a:schemeClr val="tx1"/>
                </a:solidFill>
              </a:rPr>
              <a:t>Zweck </a:t>
            </a:r>
            <a:r>
              <a:rPr lang="de-DE" sz="2000" dirty="0" smtClean="0">
                <a:solidFill>
                  <a:schemeClr val="tx1"/>
                </a:solidFill>
              </a:rPr>
              <a:t>überlassen worden ist (z.B. caritative Aufgaben)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Grundsatz: 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Im Zweifel ist anzunehmen, dass Zuwendungen an den Verwalter den verwalteten Rechtspersonen zugedacht sind.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None/>
            </a:pPr>
            <a:endParaRPr lang="de-DE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64432"/>
            <a:ext cx="6400800" cy="175260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Das Vermögen der bisherigen Kirchengemeinden behält über den Zeitpunkt der Fusion hinaus seine sachliche bzw. örtliche Zweckbindung  und ist im Sinne der ursprünglichen Zweckbindung zu verwenden.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stiftungsrechtlichen (Zweck-) Bindungen bleiben ebenfalls uneingeschränkt erhalten.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latin typeface="Arial" charset="0"/>
              </a:rPr>
              <a:t>Zugunsten einer Pfarrei zweckgebundene Spenden oder gar ganze Erbschaften zugunsten einer Pfarrei kommen ausschließlich dieser zu Gute. D.h. die Zweckbindung oder Auflagen von Schenkungen </a:t>
            </a:r>
            <a:r>
              <a:rPr lang="de-DE" sz="2000" u="sng" dirty="0" smtClean="0">
                <a:latin typeface="Arial" charset="0"/>
              </a:rPr>
              <a:t>müssen</a:t>
            </a:r>
            <a:r>
              <a:rPr lang="de-DE" sz="2000" dirty="0" smtClean="0">
                <a:latin typeface="Arial" charset="0"/>
              </a:rPr>
              <a:t> erfüllt werden.</a:t>
            </a:r>
            <a:r>
              <a:rPr lang="de-DE" sz="2000" kern="1200" dirty="0" smtClean="0">
                <a:latin typeface="Arial" charset="0"/>
              </a:rPr>
              <a:t>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Umwidmung einer sonstigen Zweckbindung ist nur durch einen einstimmigen Beschluss sämtlicher Mitglieder des einschlägigen Gremiums (PGR bzw. STR) oder mit Zustimmung des Ordinariates möglich.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endParaRPr lang="de-DE" sz="1800" kern="1200" dirty="0" smtClean="0">
              <a:latin typeface="Arial" charset="0"/>
            </a:endParaRPr>
          </a:p>
          <a:p>
            <a:pPr marL="265113" indent="-265113" algn="l">
              <a:lnSpc>
                <a:spcPct val="80000"/>
              </a:lnSpc>
            </a:pPr>
            <a:endParaRPr lang="de-DE" sz="1500" dirty="0" smtClean="0">
              <a:latin typeface="Arial" charset="0"/>
            </a:endParaRPr>
          </a:p>
        </p:txBody>
      </p:sp>
      <p:pic>
        <p:nvPicPr>
          <p:cNvPr id="5120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06" name="Line 3"/>
          <p:cNvSpPr>
            <a:spLocks noChangeShapeType="1"/>
          </p:cNvSpPr>
          <p:nvPr/>
        </p:nvSpPr>
        <p:spPr bwMode="auto">
          <a:xfrm>
            <a:off x="827088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(2015)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 das Vermögen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(§ 28 KVO III)</a:t>
            </a:r>
            <a:b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</a:br>
            <a:endParaRPr lang="de-DE" sz="1100" b="1" u="sng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560" y="1772816"/>
            <a:ext cx="6400800" cy="216024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Die </a:t>
            </a:r>
            <a:r>
              <a:rPr lang="de-DE" sz="2400" kern="1200" dirty="0" err="1" smtClean="0">
                <a:latin typeface="Arial" charset="0"/>
              </a:rPr>
              <a:t>Kirchenfonde</a:t>
            </a:r>
            <a:r>
              <a:rPr lang="de-DE" sz="2400" kern="1200" dirty="0" smtClean="0">
                <a:latin typeface="Arial" charset="0"/>
              </a:rPr>
              <a:t> wurden nicht fusioniert.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Sie sind rechnerisch mit der neuen Kirchengemeinde vereinigt. 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Ein möglicher  Erlös aus dem Verkauf von Kirchenfondsvermögen steht allein diesem zu und ist stiftungsgemäß zu verwenden. Das Grundvermögen ist dauerhaft zu erhalten.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Dort, wo ein Kirchenfond aufgelöst wird (z.B. durch Wegfall der Kirche, für deren Zweck er errichtet worden ist), fällt sein Vermögen an die neue Kirchengemeinde, welche Universalrechtsnachfolgerin des aufgelösten Kirchenfonds ist.</a:t>
            </a:r>
            <a:r>
              <a:rPr lang="de-DE" sz="2400" dirty="0" smtClean="0">
                <a:latin typeface="Arial" charset="0"/>
              </a:rPr>
              <a:t> </a:t>
            </a:r>
          </a:p>
          <a:p>
            <a:pPr marL="265113" indent="-265113" algn="l"/>
            <a:endParaRPr lang="de-DE" sz="2400" dirty="0" smtClean="0">
              <a:latin typeface="Arial" charset="0"/>
            </a:endParaRPr>
          </a:p>
          <a:p>
            <a:pPr marL="265113" indent="-265113" algn="l"/>
            <a:endParaRPr lang="de-DE" sz="1900" dirty="0" smtClean="0">
              <a:latin typeface="Arial" charset="0"/>
            </a:endParaRPr>
          </a:p>
        </p:txBody>
      </p:sp>
      <p:pic>
        <p:nvPicPr>
          <p:cNvPr id="5018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900113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auf das Vermögen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1524000" y="1280646"/>
            <a:ext cx="678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 b="1" u="sng" dirty="0">
                <a:solidFill>
                  <a:schemeClr val="tx1"/>
                </a:solidFill>
                <a:cs typeface="Times New Roman" pitchFamily="18" charset="0"/>
              </a:rPr>
              <a:t>Die Organe </a:t>
            </a:r>
            <a:r>
              <a:rPr lang="de-DE" sz="3200" b="1" u="sng" dirty="0" smtClean="0">
                <a:solidFill>
                  <a:schemeClr val="tx1"/>
                </a:solidFill>
                <a:cs typeface="Times New Roman" pitchFamily="18" charset="0"/>
              </a:rPr>
              <a:t>der örtlichen Vermögensverwaltung (§6 KVO III) </a:t>
            </a:r>
            <a:endParaRPr lang="de-DE" sz="32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319" name="Text Box 12"/>
          <p:cNvSpPr txBox="1">
            <a:spLocks noChangeArrowheads="1"/>
          </p:cNvSpPr>
          <p:nvPr/>
        </p:nvSpPr>
        <p:spPr bwMode="auto">
          <a:xfrm>
            <a:off x="1347936" y="2855838"/>
            <a:ext cx="6248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Pfarrgemeinderat</a:t>
            </a:r>
            <a:endParaRPr lang="de-DE" sz="32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Stiftungsrat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Pfarrer als Vorsitzender des Stiftungsrats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1115616" y="1219200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Pfarrgemeinderates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3 Satzung für die Pfarrgemeinderäte)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357064" y="2325664"/>
            <a:ext cx="73914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1 Mitglied pro Stimmbezirk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8, maximal 50 unmittelbar gewählte 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Zuzüglich hinzu gewählte und beratende Mitglieder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>
                <a:solidFill>
                  <a:schemeClr val="tx1"/>
                </a:solidFill>
              </a:rPr>
              <a:t>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Mitglieder </a:t>
            </a:r>
            <a:r>
              <a:rPr lang="de-DE" sz="2000" dirty="0">
                <a:solidFill>
                  <a:schemeClr val="tx1"/>
                </a:solidFill>
              </a:rPr>
              <a:t>kraft </a:t>
            </a:r>
            <a:r>
              <a:rPr lang="de-DE" sz="2000" dirty="0" smtClean="0">
                <a:solidFill>
                  <a:schemeClr val="tx1"/>
                </a:solidFill>
              </a:rPr>
              <a:t>Amtes (Leitender Pfarrer/Pfarradministrator)</a:t>
            </a:r>
            <a:endParaRPr lang="de-DE" sz="20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unmittelbar gewählte Mitglieder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hinzu gewählte Mitglieder (mit und ohne Stimmrecht)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beratende Mitglieder (ohne Stimmrecht)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2841</Words>
  <Application>Microsoft Office PowerPoint</Application>
  <PresentationFormat>Bildschirmpräsentation (4:3)</PresentationFormat>
  <Paragraphs>316</Paragraphs>
  <Slides>32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32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Standarddesign</vt:lpstr>
      <vt:lpstr>1_Benutzerdefiniertes Design</vt:lpstr>
      <vt:lpstr>2_Benutzerdefiniertes Design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Franz Zuber</dc:creator>
  <cp:lastModifiedBy>Einsiedler Andrea</cp:lastModifiedBy>
  <cp:revision>248</cp:revision>
  <cp:lastPrinted>2018-08-31T14:22:18Z</cp:lastPrinted>
  <dcterms:created xsi:type="dcterms:W3CDTF">2006-01-27T11:16:53Z</dcterms:created>
  <dcterms:modified xsi:type="dcterms:W3CDTF">2020-12-04T10:57:22Z</dcterms:modified>
</cp:coreProperties>
</file>