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02" r:id="rId2"/>
    <p:sldId id="256" r:id="rId3"/>
    <p:sldId id="257" r:id="rId4"/>
    <p:sldId id="308" r:id="rId5"/>
    <p:sldId id="299" r:id="rId6"/>
    <p:sldId id="284" r:id="rId7"/>
    <p:sldId id="304" r:id="rId8"/>
    <p:sldId id="306" r:id="rId9"/>
    <p:sldId id="307" r:id="rId10"/>
    <p:sldId id="292" r:id="rId11"/>
    <p:sldId id="303" r:id="rId12"/>
    <p:sldId id="309" r:id="rId13"/>
    <p:sldId id="285" r:id="rId14"/>
    <p:sldId id="313" r:id="rId15"/>
    <p:sldId id="314" r:id="rId16"/>
    <p:sldId id="311" r:id="rId17"/>
    <p:sldId id="312" r:id="rId18"/>
    <p:sldId id="289" r:id="rId19"/>
    <p:sldId id="294" r:id="rId20"/>
    <p:sldId id="315" r:id="rId21"/>
    <p:sldId id="283" r:id="rId22"/>
    <p:sldId id="282" r:id="rId23"/>
    <p:sldId id="286" r:id="rId24"/>
    <p:sldId id="287" r:id="rId25"/>
    <p:sldId id="316" r:id="rId26"/>
    <p:sldId id="288" r:id="rId27"/>
    <p:sldId id="318" r:id="rId28"/>
    <p:sldId id="319" r:id="rId29"/>
  </p:sldIdLst>
  <p:sldSz cx="9144000" cy="6858000" type="screen4x3"/>
  <p:notesSz cx="6797675" cy="9926638"/>
  <p:defaultTextStyle>
    <a:defPPr>
      <a:defRPr lang="de-DE"/>
    </a:defPPr>
    <a:lvl1pPr algn="l" rtl="0" fontAlgn="base">
      <a:spcBef>
        <a:spcPct val="0"/>
      </a:spcBef>
      <a:spcAft>
        <a:spcPct val="0"/>
      </a:spcAft>
      <a:defRPr sz="16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6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6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6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934"/>
    <a:srgbClr val="FD0101"/>
    <a:srgbClr val="FE0002"/>
    <a:srgbClr val="FFCC97"/>
    <a:srgbClr val="FF9835"/>
    <a:srgbClr val="FF9934"/>
    <a:srgbClr val="FAF0DE"/>
    <a:srgbClr val="FFD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0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4"/>
    </p:cViewPr>
  </p:sorterViewPr>
  <p:notesViewPr>
    <p:cSldViewPr>
      <p:cViewPr varScale="1">
        <p:scale>
          <a:sx n="54" d="100"/>
          <a:sy n="54" d="100"/>
        </p:scale>
        <p:origin x="-1770"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7825" cy="517525"/>
          </a:xfrm>
          <a:prstGeom prst="rect">
            <a:avLst/>
          </a:prstGeom>
          <a:noFill/>
          <a:ln>
            <a:noFill/>
          </a:ln>
          <a:effectLst/>
          <a:extLst/>
        </p:spPr>
        <p:txBody>
          <a:bodyPr vert="horz" wrap="square" lIns="88221" tIns="44111" rIns="88221" bIns="44111" numCol="1" anchor="t" anchorCtr="0" compatLnSpc="1">
            <a:prstTxWarp prst="textNoShape">
              <a:avLst/>
            </a:prstTxWarp>
          </a:bodyPr>
          <a:lstStyle>
            <a:lvl1pPr>
              <a:defRPr sz="1200">
                <a:latin typeface="Arial" charset="0"/>
              </a:defRPr>
            </a:lvl1pPr>
          </a:lstStyle>
          <a:p>
            <a:pPr>
              <a:defRPr/>
            </a:pPr>
            <a:endParaRPr lang="de-DE" altLang="de-DE"/>
          </a:p>
        </p:txBody>
      </p:sp>
      <p:sp>
        <p:nvSpPr>
          <p:cNvPr id="36867" name="Rectangle 3"/>
          <p:cNvSpPr>
            <a:spLocks noGrp="1" noChangeArrowheads="1"/>
          </p:cNvSpPr>
          <p:nvPr>
            <p:ph type="dt" sz="quarter" idx="1"/>
          </p:nvPr>
        </p:nvSpPr>
        <p:spPr bwMode="auto">
          <a:xfrm>
            <a:off x="3867150" y="0"/>
            <a:ext cx="2917825" cy="517525"/>
          </a:xfrm>
          <a:prstGeom prst="rect">
            <a:avLst/>
          </a:prstGeom>
          <a:noFill/>
          <a:ln>
            <a:noFill/>
          </a:ln>
          <a:effectLst/>
          <a:extLst/>
        </p:spPr>
        <p:txBody>
          <a:bodyPr vert="horz" wrap="square" lIns="88221" tIns="44111" rIns="88221" bIns="44111" numCol="1" anchor="t" anchorCtr="0" compatLnSpc="1">
            <a:prstTxWarp prst="textNoShape">
              <a:avLst/>
            </a:prstTxWarp>
          </a:bodyPr>
          <a:lstStyle>
            <a:lvl1pPr algn="r">
              <a:defRPr sz="1200">
                <a:latin typeface="Arial" charset="0"/>
              </a:defRPr>
            </a:lvl1pPr>
          </a:lstStyle>
          <a:p>
            <a:pPr>
              <a:defRPr/>
            </a:pPr>
            <a:endParaRPr lang="de-DE" altLang="de-DE"/>
          </a:p>
        </p:txBody>
      </p:sp>
      <p:sp>
        <p:nvSpPr>
          <p:cNvPr id="36868" name="Rectangle 4"/>
          <p:cNvSpPr>
            <a:spLocks noGrp="1" noChangeArrowheads="1"/>
          </p:cNvSpPr>
          <p:nvPr>
            <p:ph type="ftr" sz="quarter" idx="2"/>
          </p:nvPr>
        </p:nvSpPr>
        <p:spPr bwMode="auto">
          <a:xfrm>
            <a:off x="0" y="9459913"/>
            <a:ext cx="2917825" cy="442912"/>
          </a:xfrm>
          <a:prstGeom prst="rect">
            <a:avLst/>
          </a:prstGeom>
          <a:noFill/>
          <a:ln>
            <a:noFill/>
          </a:ln>
          <a:effectLst/>
          <a:extLst/>
        </p:spPr>
        <p:txBody>
          <a:bodyPr vert="horz" wrap="square" lIns="88221" tIns="44111" rIns="88221" bIns="44111" numCol="1" anchor="b" anchorCtr="0" compatLnSpc="1">
            <a:prstTxWarp prst="textNoShape">
              <a:avLst/>
            </a:prstTxWarp>
          </a:bodyPr>
          <a:lstStyle>
            <a:lvl1pPr>
              <a:defRPr sz="1200">
                <a:latin typeface="Arial" charset="0"/>
              </a:defRPr>
            </a:lvl1pPr>
          </a:lstStyle>
          <a:p>
            <a:pPr>
              <a:defRPr/>
            </a:pPr>
            <a:endParaRPr lang="de-DE" altLang="de-DE"/>
          </a:p>
        </p:txBody>
      </p:sp>
      <p:sp>
        <p:nvSpPr>
          <p:cNvPr id="36869" name="Rectangle 5"/>
          <p:cNvSpPr>
            <a:spLocks noGrp="1" noChangeArrowheads="1"/>
          </p:cNvSpPr>
          <p:nvPr>
            <p:ph type="sldNum" sz="quarter" idx="3"/>
          </p:nvPr>
        </p:nvSpPr>
        <p:spPr bwMode="auto">
          <a:xfrm>
            <a:off x="3867150" y="9459913"/>
            <a:ext cx="2917825" cy="442912"/>
          </a:xfrm>
          <a:prstGeom prst="rect">
            <a:avLst/>
          </a:prstGeom>
          <a:noFill/>
          <a:ln>
            <a:noFill/>
          </a:ln>
          <a:effectLst/>
          <a:extLst/>
        </p:spPr>
        <p:txBody>
          <a:bodyPr vert="horz" wrap="square" lIns="88221" tIns="44111" rIns="88221" bIns="44111" numCol="1" anchor="b" anchorCtr="0" compatLnSpc="1">
            <a:prstTxWarp prst="textNoShape">
              <a:avLst/>
            </a:prstTxWarp>
          </a:bodyPr>
          <a:lstStyle>
            <a:lvl1pPr algn="r">
              <a:defRPr sz="1200"/>
            </a:lvl1pPr>
          </a:lstStyle>
          <a:p>
            <a:fld id="{7E553331-9885-4C70-B1C0-CFCB6D68644B}" type="slidenum">
              <a:rPr lang="de-DE" altLang="de-DE"/>
              <a:pPr/>
              <a:t>‹Nr.›</a:t>
            </a:fld>
            <a:endParaRPr lang="de-DE"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026"/>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32" tIns="45716" rIns="91432" bIns="45716" numCol="1" anchor="t" anchorCtr="0" compatLnSpc="1">
            <a:prstTxWarp prst="textNoShape">
              <a:avLst/>
            </a:prstTxWarp>
          </a:bodyPr>
          <a:lstStyle>
            <a:lvl1pPr defTabSz="914378">
              <a:defRPr sz="1200">
                <a:latin typeface="Arial" charset="0"/>
              </a:defRPr>
            </a:lvl1pPr>
          </a:lstStyle>
          <a:p>
            <a:pPr>
              <a:defRPr/>
            </a:pPr>
            <a:endParaRPr lang="de-DE" altLang="de-DE"/>
          </a:p>
        </p:txBody>
      </p:sp>
      <p:sp>
        <p:nvSpPr>
          <p:cNvPr id="19459" name="Rectangle 1027"/>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32" tIns="45716" rIns="91432" bIns="45716" numCol="1" anchor="t" anchorCtr="0" compatLnSpc="1">
            <a:prstTxWarp prst="textNoShape">
              <a:avLst/>
            </a:prstTxWarp>
          </a:bodyPr>
          <a:lstStyle>
            <a:lvl1pPr algn="r" defTabSz="914378">
              <a:defRPr sz="1200">
                <a:latin typeface="Arial" charset="0"/>
              </a:defRPr>
            </a:lvl1pPr>
          </a:lstStyle>
          <a:p>
            <a:pPr>
              <a:defRPr/>
            </a:pPr>
            <a:endParaRPr lang="de-DE" altLang="de-DE"/>
          </a:p>
        </p:txBody>
      </p:sp>
      <p:sp>
        <p:nvSpPr>
          <p:cNvPr id="23556"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1029"/>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32" tIns="45716" rIns="91432" bIns="45716" numCol="1" anchor="t" anchorCtr="0" compatLnSpc="1">
            <a:prstTxWarp prst="textNoShape">
              <a:avLst/>
            </a:prstTxWarp>
          </a:bodyPr>
          <a:lstStyle/>
          <a:p>
            <a:pPr lvl="0"/>
            <a:r>
              <a:rPr lang="de-DE" altLang="de-DE" noProof="0" smtClean="0"/>
              <a:t>Klicken Sie, um die Formate des Vorlagentextes zu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19462" name="Rectangle 1030"/>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32" tIns="45716" rIns="91432" bIns="45716" numCol="1" anchor="b" anchorCtr="0" compatLnSpc="1">
            <a:prstTxWarp prst="textNoShape">
              <a:avLst/>
            </a:prstTxWarp>
          </a:bodyPr>
          <a:lstStyle>
            <a:lvl1pPr defTabSz="914378">
              <a:defRPr sz="1200">
                <a:latin typeface="Arial" charset="0"/>
              </a:defRPr>
            </a:lvl1pPr>
          </a:lstStyle>
          <a:p>
            <a:pPr>
              <a:defRPr/>
            </a:pPr>
            <a:endParaRPr lang="de-DE" altLang="de-DE"/>
          </a:p>
        </p:txBody>
      </p:sp>
      <p:sp>
        <p:nvSpPr>
          <p:cNvPr id="19463" name="Rectangle 1031"/>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32" tIns="45716" rIns="91432" bIns="45716" numCol="1" anchor="b" anchorCtr="0" compatLnSpc="1">
            <a:prstTxWarp prst="textNoShape">
              <a:avLst/>
            </a:prstTxWarp>
          </a:bodyPr>
          <a:lstStyle>
            <a:lvl1pPr algn="r" defTabSz="912813">
              <a:defRPr sz="1200"/>
            </a:lvl1pPr>
          </a:lstStyle>
          <a:p>
            <a:fld id="{E14871EE-DB56-4EE9-BD29-346DFEBDBA49}"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spcBef>
                <a:spcPct val="30000"/>
              </a:spcBef>
              <a:defRPr sz="1200">
                <a:solidFill>
                  <a:schemeClr val="tx1"/>
                </a:solidFill>
                <a:latin typeface="Times New Roman" panose="02020603050405020304" pitchFamily="18" charset="0"/>
              </a:defRPr>
            </a:lvl1pPr>
            <a:lvl2pPr marL="742950" indent="-285750" defTabSz="912813" eaLnBrk="0" hangingPunct="0">
              <a:spcBef>
                <a:spcPct val="30000"/>
              </a:spcBef>
              <a:defRPr sz="1200">
                <a:solidFill>
                  <a:schemeClr val="tx1"/>
                </a:solidFill>
                <a:latin typeface="Times New Roman" panose="02020603050405020304" pitchFamily="18" charset="0"/>
              </a:defRPr>
            </a:lvl2pPr>
            <a:lvl3pPr marL="1143000" indent="-228600" defTabSz="912813" eaLnBrk="0" hangingPunct="0">
              <a:spcBef>
                <a:spcPct val="30000"/>
              </a:spcBef>
              <a:defRPr sz="1200">
                <a:solidFill>
                  <a:schemeClr val="tx1"/>
                </a:solidFill>
                <a:latin typeface="Times New Roman" panose="02020603050405020304" pitchFamily="18" charset="0"/>
              </a:defRPr>
            </a:lvl3pPr>
            <a:lvl4pPr marL="1600200" indent="-228600" defTabSz="912813" eaLnBrk="0" hangingPunct="0">
              <a:spcBef>
                <a:spcPct val="30000"/>
              </a:spcBef>
              <a:defRPr sz="1200">
                <a:solidFill>
                  <a:schemeClr val="tx1"/>
                </a:solidFill>
                <a:latin typeface="Times New Roman" panose="02020603050405020304" pitchFamily="18" charset="0"/>
              </a:defRPr>
            </a:lvl4pPr>
            <a:lvl5pPr marL="2057400" indent="-228600" defTabSz="912813" eaLnBrk="0" hangingPunct="0">
              <a:spcBef>
                <a:spcPct val="30000"/>
              </a:spcBef>
              <a:defRPr sz="1200">
                <a:solidFill>
                  <a:schemeClr val="tx1"/>
                </a:solidFill>
                <a:latin typeface="Times New Roman" panose="02020603050405020304" pitchFamily="18" charset="0"/>
              </a:defRPr>
            </a:lvl5pPr>
            <a:lvl6pPr marL="2514600" indent="-228600" defTabSz="91281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1281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1281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128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2EDFE6C-F2CB-4C8B-BE07-3C6B8A940C33}" type="slidenum">
              <a:rPr lang="de-DE" altLang="de-DE">
                <a:latin typeface="Arial" panose="020B0604020202020204" pitchFamily="34" charset="0"/>
              </a:rPr>
              <a:pPr eaLnBrk="1" hangingPunct="1">
                <a:spcBef>
                  <a:spcPct val="0"/>
                </a:spcBef>
              </a:pPr>
              <a:t>2</a:t>
            </a:fld>
            <a:endParaRPr lang="de-DE" altLang="de-DE">
              <a:latin typeface="Arial" panose="020B0604020202020204" pitchFamily="34"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 name="Picture 2" descr="bandarol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152400"/>
            <a:ext cx="5334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logo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24800" y="152400"/>
            <a:ext cx="93345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6"/>
          <p:cNvSpPr>
            <a:spLocks noChangeShapeType="1"/>
          </p:cNvSpPr>
          <p:nvPr userDrawn="1"/>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 name="Line 7"/>
          <p:cNvSpPr>
            <a:spLocks noChangeShapeType="1"/>
          </p:cNvSpPr>
          <p:nvPr userDrawn="1"/>
        </p:nvSpPr>
        <p:spPr bwMode="auto">
          <a:xfrm>
            <a:off x="914400" y="12192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6" name="Rectangle 3"/>
          <p:cNvSpPr>
            <a:spLocks noGrp="1" noChangeArrowheads="1"/>
          </p:cNvSpPr>
          <p:nvPr>
            <p:ph type="dt" sz="half" idx="10"/>
          </p:nvPr>
        </p:nvSpPr>
        <p:spPr bwMode="auto">
          <a:xfrm>
            <a:off x="685800" y="6248400"/>
            <a:ext cx="1905000" cy="457200"/>
          </a:xfrm>
          <a:prstGeom prst="rect">
            <a:avLst/>
          </a:prstGeom>
          <a:extLst/>
        </p:spPr>
        <p:txBody>
          <a:bodyPr vert="horz" wrap="square" lIns="91440" tIns="45720" rIns="91440" bIns="45720" numCol="1" anchor="t" anchorCtr="0" compatLnSpc="1">
            <a:prstTxWarp prst="textNoShape">
              <a:avLst/>
            </a:prstTxWarp>
          </a:bodyPr>
          <a:lstStyle>
            <a:lvl1pPr algn="r">
              <a:defRPr sz="800"/>
            </a:lvl1pPr>
          </a:lstStyle>
          <a:p>
            <a:endParaRPr lang="de-DE" altLang="de-DE"/>
          </a:p>
        </p:txBody>
      </p:sp>
      <p:sp>
        <p:nvSpPr>
          <p:cNvPr id="7" name="Rectangle 4"/>
          <p:cNvSpPr>
            <a:spLocks noGrp="1" noChangeArrowheads="1"/>
          </p:cNvSpPr>
          <p:nvPr>
            <p:ph type="ftr" sz="quarter" idx="11"/>
          </p:nvPr>
        </p:nvSpPr>
        <p:spPr bwMode="auto">
          <a:xfrm>
            <a:off x="3124200" y="6248400"/>
            <a:ext cx="5552256" cy="457200"/>
          </a:xfrm>
          <a:prstGeom prst="rect">
            <a:avLst/>
          </a:prstGeom>
          <a:extLst/>
        </p:spPr>
        <p:txBody>
          <a:bodyPr vert="horz" wrap="square" lIns="91440" tIns="45720" rIns="91440" bIns="45720" numCol="1" anchor="t" anchorCtr="0" compatLnSpc="1">
            <a:prstTxWarp prst="textNoShape">
              <a:avLst/>
            </a:prstTxWarp>
          </a:bodyPr>
          <a:lstStyle>
            <a:lvl1pPr>
              <a:defRPr sz="800">
                <a:latin typeface="Arial" charset="0"/>
              </a:defRPr>
            </a:lvl1pPr>
          </a:lstStyle>
          <a:p>
            <a:pPr>
              <a:defRPr/>
            </a:pPr>
            <a:r>
              <a:rPr lang="de-DE" altLang="de-DE" smtClean="0"/>
              <a:t>Verrechnungsstelle für katholische Kirchengemeinden XXX - Informationsveranstaltung für Stiftungsräte</a:t>
            </a:r>
            <a:endParaRPr lang="de-DE" altLang="de-DE" dirty="0"/>
          </a:p>
        </p:txBody>
      </p:sp>
    </p:spTree>
    <p:extLst>
      <p:ext uri="{BB962C8B-B14F-4D97-AF65-F5344CB8AC3E}">
        <p14:creationId xmlns:p14="http://schemas.microsoft.com/office/powerpoint/2010/main" val="407329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587218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33399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95025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Tree>
    <p:extLst>
      <p:ext uri="{BB962C8B-B14F-4D97-AF65-F5344CB8AC3E}">
        <p14:creationId xmlns:p14="http://schemas.microsoft.com/office/powerpoint/2010/main" val="260133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387642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053216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Tree>
    <p:extLst>
      <p:ext uri="{BB962C8B-B14F-4D97-AF65-F5344CB8AC3E}">
        <p14:creationId xmlns:p14="http://schemas.microsoft.com/office/powerpoint/2010/main" val="4262139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2618643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extLst>
      <p:ext uri="{BB962C8B-B14F-4D97-AF65-F5344CB8AC3E}">
        <p14:creationId xmlns:p14="http://schemas.microsoft.com/office/powerpoint/2010/main" val="4027910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extLst>
      <p:ext uri="{BB962C8B-B14F-4D97-AF65-F5344CB8AC3E}">
        <p14:creationId xmlns:p14="http://schemas.microsoft.com/office/powerpoint/2010/main" val="23501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bandarol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28600" y="152400"/>
            <a:ext cx="5334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Line 13"/>
          <p:cNvSpPr>
            <a:spLocks noChangeShapeType="1"/>
          </p:cNvSpPr>
          <p:nvPr userDrawn="1"/>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28" name="Line 14"/>
          <p:cNvSpPr>
            <a:spLocks noChangeShapeType="1"/>
          </p:cNvSpPr>
          <p:nvPr userDrawn="1"/>
        </p:nvSpPr>
        <p:spPr bwMode="auto">
          <a:xfrm>
            <a:off x="914400" y="12192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pic>
        <p:nvPicPr>
          <p:cNvPr id="1029" name="Picture 18" descr="erzd_logo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61275" y="152400"/>
            <a:ext cx="125412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ußzeilenplatzhalter 1"/>
          <p:cNvSpPr>
            <a:spLocks noGrp="1"/>
          </p:cNvSpPr>
          <p:nvPr>
            <p:ph type="ftr" sz="quarter" idx="3"/>
          </p:nvPr>
        </p:nvSpPr>
        <p:spPr>
          <a:xfrm>
            <a:off x="762000" y="6356350"/>
            <a:ext cx="755441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dirty="0" smtClean="0"/>
              <a:t>Verrechnungsstelle für katholische Kirchengemeinden XXX - Informationsveranstaltung für Stiftungsräte</a:t>
            </a:r>
            <a:endParaRPr lang="de-DE" dirty="0"/>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4932040" y="3645024"/>
            <a:ext cx="3816424" cy="1631216"/>
          </a:xfrm>
          <a:prstGeom prst="rect">
            <a:avLst/>
          </a:prstGeom>
        </p:spPr>
        <p:txBody>
          <a:bodyPr wrap="square">
            <a:spAutoFit/>
          </a:bodyPr>
          <a:lstStyle/>
          <a:p>
            <a:r>
              <a:rPr lang="de-DE" altLang="de-DE" sz="4400" b="1" dirty="0"/>
              <a:t>Personal</a:t>
            </a:r>
            <a:r>
              <a:rPr lang="de-DE" altLang="de-DE" sz="800" dirty="0"/>
              <a:t/>
            </a:r>
            <a:br>
              <a:rPr lang="de-DE" altLang="de-DE" sz="800" dirty="0"/>
            </a:br>
            <a:r>
              <a:rPr lang="de-DE" altLang="de-DE" sz="800" dirty="0"/>
              <a:t/>
            </a:r>
            <a:br>
              <a:rPr lang="de-DE" altLang="de-DE" sz="800" dirty="0"/>
            </a:br>
            <a:r>
              <a:rPr lang="de-DE" altLang="de-DE" sz="2400" dirty="0"/>
              <a:t>Informationsveranstaltung für Stiftungsräte</a:t>
            </a:r>
            <a:endParaRPr lang="de-DE" sz="2400" dirty="0"/>
          </a:p>
        </p:txBody>
      </p:sp>
      <p:pic>
        <p:nvPicPr>
          <p:cNvPr id="4" name="Grafik 3"/>
          <p:cNvPicPr>
            <a:picLocks noChangeAspect="1"/>
          </p:cNvPicPr>
          <p:nvPr/>
        </p:nvPicPr>
        <p:blipFill rotWithShape="1">
          <a:blip r:embed="rId2"/>
          <a:srcRect l="63481" t="21704" r="21976" b="23820"/>
          <a:stretch/>
        </p:blipFill>
        <p:spPr>
          <a:xfrm>
            <a:off x="782903" y="2039371"/>
            <a:ext cx="2804847" cy="3502188"/>
          </a:xfrm>
          <a:prstGeom prst="rect">
            <a:avLst/>
          </a:prstGeom>
        </p:spPr>
      </p:pic>
      <p:sp>
        <p:nvSpPr>
          <p:cNvPr id="5" name="Fußzeilenplatzhalter 4"/>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1600813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933450" y="1341438"/>
            <a:ext cx="3422650" cy="503237"/>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Kirchengemeinden</a:t>
            </a:r>
          </a:p>
        </p:txBody>
      </p:sp>
      <p:sp>
        <p:nvSpPr>
          <p:cNvPr id="4099" name="Rectangle 5"/>
          <p:cNvSpPr>
            <a:spLocks noChangeArrowheads="1"/>
          </p:cNvSpPr>
          <p:nvPr/>
        </p:nvSpPr>
        <p:spPr bwMode="auto">
          <a:xfrm>
            <a:off x="5688013" y="1341438"/>
            <a:ext cx="3024187" cy="503237"/>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Kindertagesstätten</a:t>
            </a:r>
          </a:p>
        </p:txBody>
      </p:sp>
      <p:sp>
        <p:nvSpPr>
          <p:cNvPr id="4100" name="Text Box 6"/>
          <p:cNvSpPr txBox="1">
            <a:spLocks noChangeArrowheads="1"/>
          </p:cNvSpPr>
          <p:nvPr/>
        </p:nvSpPr>
        <p:spPr bwMode="auto">
          <a:xfrm>
            <a:off x="933450" y="1981200"/>
            <a:ext cx="3567113"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dirty="0"/>
              <a:t>Stiftungsrat entscheidet über die Anstellung</a:t>
            </a:r>
          </a:p>
          <a:p>
            <a:pPr eaLnBrk="1" hangingPunct="1">
              <a:spcBef>
                <a:spcPct val="50000"/>
              </a:spcBef>
              <a:buFont typeface="Arial" panose="020B0604020202020204" pitchFamily="34" charset="0"/>
              <a:buChar char="•"/>
            </a:pPr>
            <a:r>
              <a:rPr lang="de-DE" altLang="de-DE" dirty="0"/>
              <a:t>Voraussetzung ist eine Planstelle im genehmigten Haushaltsplan</a:t>
            </a:r>
          </a:p>
          <a:p>
            <a:pPr eaLnBrk="1" hangingPunct="1">
              <a:spcBef>
                <a:spcPct val="50000"/>
              </a:spcBef>
              <a:buFont typeface="Arial" panose="020B0604020202020204" pitchFamily="34" charset="0"/>
              <a:buChar char="•"/>
            </a:pPr>
            <a:r>
              <a:rPr lang="de-DE" altLang="de-DE" dirty="0"/>
              <a:t>Solange Haushalt noch nicht genehmigt ist, gilt der Stellenplan des letzten Haushalts</a:t>
            </a:r>
          </a:p>
          <a:p>
            <a:pPr eaLnBrk="1" hangingPunct="1">
              <a:spcBef>
                <a:spcPct val="50000"/>
              </a:spcBef>
              <a:buFont typeface="Arial" panose="020B0604020202020204" pitchFamily="34" charset="0"/>
              <a:buChar char="•"/>
            </a:pPr>
            <a:r>
              <a:rPr lang="de-DE" altLang="de-DE" dirty="0"/>
              <a:t>Einstellung ohne Planstelle:</a:t>
            </a:r>
            <a:br>
              <a:rPr lang="de-DE" altLang="de-DE" dirty="0"/>
            </a:br>
            <a:r>
              <a:rPr lang="de-DE" altLang="de-DE" dirty="0"/>
              <a:t>Bei Kosten </a:t>
            </a:r>
            <a:r>
              <a:rPr lang="de-DE" altLang="de-DE"/>
              <a:t>über </a:t>
            </a:r>
            <a:r>
              <a:rPr lang="de-DE" altLang="de-DE" smtClean="0"/>
              <a:t>5.000 </a:t>
            </a:r>
            <a:r>
              <a:rPr lang="de-DE" altLang="de-DE" dirty="0"/>
              <a:t>€ nur mit Genehmigung des Stiftungsrates. Wenn die Kosten 10 % des Haus-</a:t>
            </a:r>
            <a:r>
              <a:rPr lang="de-DE" altLang="de-DE" dirty="0" err="1"/>
              <a:t>haltsvolumens</a:t>
            </a:r>
            <a:r>
              <a:rPr lang="de-DE" altLang="de-DE" dirty="0"/>
              <a:t> überschreiten, ist ein Nachtragshaushalt notwendig.</a:t>
            </a:r>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i="1" dirty="0"/>
          </a:p>
        </p:txBody>
      </p:sp>
      <p:sp>
        <p:nvSpPr>
          <p:cNvPr id="4101" name="Text Box 7"/>
          <p:cNvSpPr txBox="1">
            <a:spLocks noChangeArrowheads="1"/>
          </p:cNvSpPr>
          <p:nvPr/>
        </p:nvSpPr>
        <p:spPr bwMode="auto">
          <a:xfrm>
            <a:off x="5688013" y="1993900"/>
            <a:ext cx="3167062"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dirty="0"/>
              <a:t>Es gelten gesonderte Stellen-</a:t>
            </a:r>
            <a:r>
              <a:rPr lang="de-DE" altLang="de-DE" dirty="0" err="1"/>
              <a:t>genehmigungsrichtlinien</a:t>
            </a:r>
            <a:r>
              <a:rPr lang="de-DE" altLang="de-DE" dirty="0"/>
              <a:t> (Amtsblatt </a:t>
            </a:r>
            <a:r>
              <a:rPr lang="de-DE" altLang="de-DE" dirty="0" smtClean="0"/>
              <a:t>3/2017) </a:t>
            </a:r>
            <a:endParaRPr lang="de-DE" altLang="de-DE" dirty="0"/>
          </a:p>
          <a:p>
            <a:pPr eaLnBrk="1" hangingPunct="1">
              <a:spcBef>
                <a:spcPct val="50000"/>
              </a:spcBef>
              <a:buFont typeface="Arial" panose="020B0604020202020204" pitchFamily="34" charset="0"/>
              <a:buChar char="•"/>
            </a:pPr>
            <a:r>
              <a:rPr lang="de-DE" altLang="de-DE" dirty="0"/>
              <a:t>Die Vorgaben der Betriebs-erlaubnis müssen eingehalten werden</a:t>
            </a:r>
          </a:p>
          <a:p>
            <a:pPr eaLnBrk="1" hangingPunct="1">
              <a:spcBef>
                <a:spcPct val="50000"/>
              </a:spcBef>
              <a:buFont typeface="Arial" panose="020B0604020202020204" pitchFamily="34" charset="0"/>
              <a:buChar char="•"/>
            </a:pPr>
            <a:r>
              <a:rPr lang="de-DE" altLang="de-DE" dirty="0"/>
              <a:t>Betriebskostenvertrag mit der Kommune muss beachtet werden</a:t>
            </a:r>
            <a:endParaRPr lang="de-DE" altLang="de-DE" i="1" dirty="0"/>
          </a:p>
        </p:txBody>
      </p:sp>
      <p:sp>
        <p:nvSpPr>
          <p:cNvPr id="4102" name="Rectangle 8"/>
          <p:cNvSpPr>
            <a:spLocks noChangeArrowheads="1"/>
          </p:cNvSpPr>
          <p:nvPr/>
        </p:nvSpPr>
        <p:spPr bwMode="auto">
          <a:xfrm>
            <a:off x="1116013" y="5878513"/>
            <a:ext cx="7416800" cy="503237"/>
          </a:xfrm>
          <a:prstGeom prst="rect">
            <a:avLst/>
          </a:prstGeom>
          <a:solidFill>
            <a:srgbClr val="FF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Stellenausschreibung (keine Pflicht) und Beteiligung der MAV</a:t>
            </a:r>
          </a:p>
        </p:txBody>
      </p:sp>
      <p:sp>
        <p:nvSpPr>
          <p:cNvPr id="4103" name="Line 12"/>
          <p:cNvSpPr>
            <a:spLocks noChangeShapeType="1"/>
          </p:cNvSpPr>
          <p:nvPr/>
        </p:nvSpPr>
        <p:spPr bwMode="auto">
          <a:xfrm>
            <a:off x="2668588" y="5592763"/>
            <a:ext cx="0" cy="28575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104" name="Line 13"/>
          <p:cNvSpPr>
            <a:spLocks noChangeShapeType="1"/>
          </p:cNvSpPr>
          <p:nvPr/>
        </p:nvSpPr>
        <p:spPr bwMode="auto">
          <a:xfrm flipH="1">
            <a:off x="7488238" y="4460875"/>
            <a:ext cx="0" cy="1417638"/>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105" name="Text Box 15"/>
          <p:cNvSpPr txBox="1">
            <a:spLocks noChangeArrowheads="1"/>
          </p:cNvSpPr>
          <p:nvPr/>
        </p:nvSpPr>
        <p:spPr bwMode="auto">
          <a:xfrm>
            <a:off x="1099027" y="214559"/>
            <a:ext cx="554513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2400" b="1" dirty="0"/>
              <a:t>Leitplanken für </a:t>
            </a:r>
            <a:r>
              <a:rPr lang="de-DE" altLang="de-DE" sz="2400" b="1" dirty="0" smtClean="0"/>
              <a:t>Einstellungen</a:t>
            </a:r>
          </a:p>
          <a:p>
            <a:pPr eaLnBrk="1" hangingPunct="1">
              <a:spcBef>
                <a:spcPct val="50000"/>
              </a:spcBef>
            </a:pPr>
            <a:r>
              <a:rPr lang="de-DE" altLang="de-DE" sz="2400" b="1" dirty="0" smtClean="0"/>
              <a:t>Stellenplan</a:t>
            </a:r>
            <a:endParaRPr lang="de-DE" altLang="de-DE" sz="2400" b="1" dirty="0"/>
          </a:p>
        </p:txBody>
      </p:sp>
      <p:sp>
        <p:nvSpPr>
          <p:cNvPr id="4" name="Fußzeilenplatzhalter 3"/>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71550" y="1420813"/>
            <a:ext cx="7921625" cy="2923877"/>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dirty="0" smtClean="0"/>
          </a:p>
          <a:p>
            <a:pPr marL="3175" indent="-3175" eaLnBrk="1" hangingPunct="1">
              <a:spcBef>
                <a:spcPct val="50000"/>
              </a:spcBef>
              <a:defRPr/>
            </a:pPr>
            <a:r>
              <a:rPr lang="de-DE" altLang="de-DE" b="1" u="sng" dirty="0" smtClean="0"/>
              <a:t>Keine</a:t>
            </a:r>
            <a:r>
              <a:rPr lang="de-DE" altLang="de-DE" b="1" dirty="0" smtClean="0"/>
              <a:t> </a:t>
            </a:r>
            <a:r>
              <a:rPr lang="de-DE" altLang="de-DE" b="1" dirty="0"/>
              <a:t>Genehmigung und somit </a:t>
            </a:r>
            <a:r>
              <a:rPr lang="de-DE" altLang="de-DE" b="1" u="sng" dirty="0"/>
              <a:t>kein</a:t>
            </a:r>
            <a:r>
              <a:rPr lang="de-DE" altLang="de-DE" b="1" dirty="0"/>
              <a:t> Abschluss von Arbeitsverträgen möglich bei: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Mitgliedern des Stiftungsrates</a:t>
            </a:r>
          </a:p>
          <a:p>
            <a:pPr marL="3175" indent="-3175" eaLnBrk="1" hangingPunct="1">
              <a:defRPr/>
            </a:pPr>
            <a:r>
              <a:rPr lang="de-DE" altLang="de-DE" i="1" dirty="0"/>
              <a:t>	   (Umkehrschluss aus § 10 Absatz 1 KVO III)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 des Pfarrgemeinderats</a:t>
            </a:r>
          </a:p>
          <a:p>
            <a:pPr marL="3175" indent="-3175" eaLnBrk="1" hangingPunct="1">
              <a:defRPr/>
            </a:pPr>
            <a:r>
              <a:rPr lang="de-DE" altLang="de-DE" i="1" dirty="0"/>
              <a:t>	   </a:t>
            </a:r>
            <a:r>
              <a:rPr lang="de-DE" altLang="de-DE" i="1" dirty="0" smtClean="0"/>
              <a:t> Beschäftigungsumfang </a:t>
            </a:r>
            <a:r>
              <a:rPr lang="de-DE" altLang="de-DE" i="1" dirty="0"/>
              <a:t>bis max. </a:t>
            </a:r>
            <a:r>
              <a:rPr lang="de-DE" altLang="de-DE" i="1" dirty="0" smtClean="0"/>
              <a:t>40% (=15,8 Std/Wo.) möglich</a:t>
            </a:r>
            <a:r>
              <a:rPr lang="de-DE" altLang="de-DE" i="1" dirty="0"/>
              <a:t/>
            </a:r>
            <a:br>
              <a:rPr lang="de-DE" altLang="de-DE" i="1" dirty="0"/>
            </a:br>
            <a:r>
              <a:rPr lang="de-DE" altLang="de-DE" i="1" dirty="0"/>
              <a:t>    </a:t>
            </a:r>
            <a:endParaRPr lang="de-DE" altLang="de-DE" dirty="0"/>
          </a:p>
        </p:txBody>
      </p:sp>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Einstellungshindernisse</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1730992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Arten von Beschäftigungsverhältnissen</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
        <p:nvSpPr>
          <p:cNvPr id="5" name="Rectangle 5"/>
          <p:cNvSpPr>
            <a:spLocks noChangeArrowheads="1"/>
          </p:cNvSpPr>
          <p:nvPr/>
        </p:nvSpPr>
        <p:spPr bwMode="auto">
          <a:xfrm>
            <a:off x="912813" y="1628800"/>
            <a:ext cx="2160588" cy="3636963"/>
          </a:xfrm>
          <a:prstGeom prst="rect">
            <a:avLst/>
          </a:prstGeom>
          <a:solidFill>
            <a:srgbClr val="FF9934"/>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Arbeitsverhältnis</a:t>
            </a:r>
          </a:p>
        </p:txBody>
      </p:sp>
      <p:sp>
        <p:nvSpPr>
          <p:cNvPr id="6" name="Rectangle 6"/>
          <p:cNvSpPr>
            <a:spLocks noChangeArrowheads="1"/>
          </p:cNvSpPr>
          <p:nvPr/>
        </p:nvSpPr>
        <p:spPr bwMode="auto">
          <a:xfrm>
            <a:off x="3186944" y="1628800"/>
            <a:ext cx="1728788" cy="1584201"/>
          </a:xfrm>
          <a:prstGeom prst="rect">
            <a:avLst/>
          </a:prstGeom>
          <a:solidFill>
            <a:srgbClr val="FFCC97"/>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unbefristet</a:t>
            </a:r>
          </a:p>
        </p:txBody>
      </p:sp>
      <p:sp>
        <p:nvSpPr>
          <p:cNvPr id="7" name="Rectangle 7"/>
          <p:cNvSpPr>
            <a:spLocks noChangeArrowheads="1"/>
          </p:cNvSpPr>
          <p:nvPr/>
        </p:nvSpPr>
        <p:spPr bwMode="auto">
          <a:xfrm>
            <a:off x="3186944" y="3681562"/>
            <a:ext cx="1728788" cy="1584201"/>
          </a:xfrm>
          <a:prstGeom prst="rect">
            <a:avLst/>
          </a:prstGeom>
          <a:solidFill>
            <a:srgbClr val="FC2A14"/>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befristet</a:t>
            </a:r>
          </a:p>
        </p:txBody>
      </p:sp>
      <p:sp>
        <p:nvSpPr>
          <p:cNvPr id="8" name="Text Box 9"/>
          <p:cNvSpPr txBox="1">
            <a:spLocks noChangeArrowheads="1"/>
          </p:cNvSpPr>
          <p:nvPr/>
        </p:nvSpPr>
        <p:spPr bwMode="auto">
          <a:xfrm>
            <a:off x="5220072" y="1587508"/>
            <a:ext cx="27368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buFontTx/>
              <a:buChar char="•"/>
            </a:pPr>
            <a:r>
              <a:rPr lang="de-DE" altLang="de-DE" sz="1400" dirty="0">
                <a:solidFill>
                  <a:srgbClr val="000000"/>
                </a:solidFill>
              </a:rPr>
              <a:t> Normalfall</a:t>
            </a:r>
          </a:p>
        </p:txBody>
      </p:sp>
      <p:sp>
        <p:nvSpPr>
          <p:cNvPr id="10" name="Text Box 8"/>
          <p:cNvSpPr txBox="1">
            <a:spLocks noChangeArrowheads="1"/>
          </p:cNvSpPr>
          <p:nvPr/>
        </p:nvSpPr>
        <p:spPr bwMode="auto">
          <a:xfrm>
            <a:off x="5220072" y="3681562"/>
            <a:ext cx="2881312"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25000"/>
              </a:spcBef>
              <a:spcAft>
                <a:spcPct val="0"/>
              </a:spcAft>
            </a:pPr>
            <a:r>
              <a:rPr lang="de-DE" altLang="de-DE" sz="1300" i="1" dirty="0">
                <a:solidFill>
                  <a:srgbClr val="000000"/>
                </a:solidFill>
              </a:rPr>
              <a:t>Voraussetzung:</a:t>
            </a:r>
          </a:p>
          <a:p>
            <a:pPr eaLnBrk="1" fontAlgn="base" hangingPunct="1">
              <a:spcBef>
                <a:spcPct val="25000"/>
              </a:spcBef>
              <a:spcAft>
                <a:spcPct val="0"/>
              </a:spcAft>
              <a:buFontTx/>
              <a:buChar char="•"/>
            </a:pPr>
            <a:r>
              <a:rPr lang="de-DE" altLang="de-DE" sz="1300" dirty="0">
                <a:solidFill>
                  <a:srgbClr val="000000"/>
                </a:solidFill>
              </a:rPr>
              <a:t> sachlicher Grund für</a:t>
            </a:r>
            <a:br>
              <a:rPr lang="de-DE" altLang="de-DE" sz="1300" dirty="0">
                <a:solidFill>
                  <a:srgbClr val="000000"/>
                </a:solidFill>
              </a:rPr>
            </a:br>
            <a:r>
              <a:rPr lang="de-DE" altLang="de-DE" sz="1300" dirty="0">
                <a:solidFill>
                  <a:srgbClr val="000000"/>
                </a:solidFill>
              </a:rPr>
              <a:t>  Befristung</a:t>
            </a:r>
          </a:p>
          <a:p>
            <a:pPr eaLnBrk="1" fontAlgn="base" hangingPunct="1">
              <a:spcBef>
                <a:spcPct val="25000"/>
              </a:spcBef>
              <a:spcAft>
                <a:spcPct val="0"/>
              </a:spcAft>
              <a:buFontTx/>
              <a:buChar char="•"/>
            </a:pPr>
            <a:r>
              <a:rPr lang="de-DE" altLang="de-DE" sz="1300" dirty="0">
                <a:solidFill>
                  <a:srgbClr val="000000"/>
                </a:solidFill>
              </a:rPr>
              <a:t> ohne sachlichen Grund:</a:t>
            </a:r>
            <a:br>
              <a:rPr lang="de-DE" altLang="de-DE" sz="1300" dirty="0">
                <a:solidFill>
                  <a:srgbClr val="000000"/>
                </a:solidFill>
              </a:rPr>
            </a:br>
            <a:r>
              <a:rPr lang="de-DE" altLang="de-DE" sz="1300" dirty="0">
                <a:solidFill>
                  <a:srgbClr val="000000"/>
                </a:solidFill>
              </a:rPr>
              <a:t>  nach </a:t>
            </a:r>
            <a:r>
              <a:rPr lang="de-DE" altLang="de-DE" sz="1300" dirty="0" smtClean="0">
                <a:solidFill>
                  <a:srgbClr val="000000"/>
                </a:solidFill>
              </a:rPr>
              <a:t>§ 35 Abs. 3 AVO nur unter    </a:t>
            </a:r>
          </a:p>
          <a:p>
            <a:pPr eaLnBrk="1" fontAlgn="base" hangingPunct="1">
              <a:spcBef>
                <a:spcPct val="25000"/>
              </a:spcBef>
              <a:spcAft>
                <a:spcPct val="0"/>
              </a:spcAft>
            </a:pPr>
            <a:r>
              <a:rPr lang="de-DE" altLang="de-DE" sz="1300" dirty="0">
                <a:solidFill>
                  <a:srgbClr val="000000"/>
                </a:solidFill>
              </a:rPr>
              <a:t> </a:t>
            </a:r>
            <a:r>
              <a:rPr lang="de-DE" altLang="de-DE" sz="1300" dirty="0" smtClean="0">
                <a:solidFill>
                  <a:srgbClr val="000000"/>
                </a:solidFill>
              </a:rPr>
              <a:t> bestimmten Voraussetzungen</a:t>
            </a:r>
            <a:endParaRPr lang="de-DE" altLang="de-DE" sz="1300" dirty="0">
              <a:solidFill>
                <a:srgbClr val="000000"/>
              </a:solidFill>
            </a:endParaRPr>
          </a:p>
          <a:p>
            <a:pPr eaLnBrk="1" fontAlgn="base" hangingPunct="1">
              <a:spcBef>
                <a:spcPct val="25000"/>
              </a:spcBef>
              <a:spcAft>
                <a:spcPct val="0"/>
              </a:spcAft>
              <a:buFontTx/>
              <a:buChar char="•"/>
            </a:pPr>
            <a:r>
              <a:rPr lang="de-DE" altLang="de-DE" sz="1300" dirty="0">
                <a:solidFill>
                  <a:srgbClr val="000000"/>
                </a:solidFill>
              </a:rPr>
              <a:t> Befristung muss vor Beginn</a:t>
            </a:r>
            <a:br>
              <a:rPr lang="de-DE" altLang="de-DE" sz="1300" dirty="0">
                <a:solidFill>
                  <a:srgbClr val="000000"/>
                </a:solidFill>
              </a:rPr>
            </a:br>
            <a:r>
              <a:rPr lang="de-DE" altLang="de-DE" sz="1300" dirty="0">
                <a:solidFill>
                  <a:srgbClr val="000000"/>
                </a:solidFill>
              </a:rPr>
              <a:t>  </a:t>
            </a:r>
            <a:r>
              <a:rPr lang="de-DE" altLang="de-DE" sz="1300" u="sng" dirty="0">
                <a:solidFill>
                  <a:srgbClr val="000000"/>
                </a:solidFill>
              </a:rPr>
              <a:t>schriftlich</a:t>
            </a:r>
            <a:r>
              <a:rPr lang="de-DE" altLang="de-DE" sz="1300" dirty="0">
                <a:solidFill>
                  <a:srgbClr val="000000"/>
                </a:solidFill>
              </a:rPr>
              <a:t> vereinbart werden</a:t>
            </a:r>
          </a:p>
        </p:txBody>
      </p:sp>
      <p:sp>
        <p:nvSpPr>
          <p:cNvPr id="11" name="Text Box 11"/>
          <p:cNvSpPr txBox="1">
            <a:spLocks noChangeArrowheads="1"/>
          </p:cNvSpPr>
          <p:nvPr/>
        </p:nvSpPr>
        <p:spPr bwMode="auto">
          <a:xfrm rot="2217337">
            <a:off x="5062574" y="3222728"/>
            <a:ext cx="461103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de-DE" altLang="de-DE" sz="1400" dirty="0">
                <a:solidFill>
                  <a:srgbClr val="FC2A14"/>
                </a:solidFill>
              </a:rPr>
              <a:t>wenn </a:t>
            </a:r>
            <a:r>
              <a:rPr lang="de-DE" altLang="de-DE" sz="1400" dirty="0" smtClean="0">
                <a:solidFill>
                  <a:srgbClr val="FC2A14"/>
                </a:solidFill>
              </a:rPr>
              <a:t>Kriterien </a:t>
            </a:r>
            <a:r>
              <a:rPr lang="de-DE" altLang="de-DE" sz="1400" dirty="0">
                <a:solidFill>
                  <a:srgbClr val="FC2A14"/>
                </a:solidFill>
              </a:rPr>
              <a:t>nicht erfüllt:</a:t>
            </a:r>
            <a:r>
              <a:rPr lang="de-DE" altLang="de-DE" sz="1400" i="1" dirty="0">
                <a:solidFill>
                  <a:srgbClr val="FC2A14"/>
                </a:solidFill>
              </a:rPr>
              <a:t/>
            </a:r>
            <a:br>
              <a:rPr lang="de-DE" altLang="de-DE" sz="1400" i="1" dirty="0">
                <a:solidFill>
                  <a:srgbClr val="FC2A14"/>
                </a:solidFill>
              </a:rPr>
            </a:br>
            <a:r>
              <a:rPr lang="de-DE" altLang="de-DE" dirty="0" smtClean="0">
                <a:solidFill>
                  <a:srgbClr val="FC2A14"/>
                </a:solidFill>
              </a:rPr>
              <a:t>nur </a:t>
            </a:r>
            <a:r>
              <a:rPr lang="de-DE" altLang="de-DE" u="sng" dirty="0">
                <a:solidFill>
                  <a:srgbClr val="FC2A14"/>
                </a:solidFill>
              </a:rPr>
              <a:t>unbefristetes</a:t>
            </a:r>
            <a:r>
              <a:rPr lang="de-DE" altLang="de-DE" dirty="0">
                <a:solidFill>
                  <a:srgbClr val="FC2A14"/>
                </a:solidFill>
              </a:rPr>
              <a:t> </a:t>
            </a:r>
            <a:r>
              <a:rPr lang="de-DE" altLang="de-DE" dirty="0" smtClean="0">
                <a:solidFill>
                  <a:srgbClr val="FC2A14"/>
                </a:solidFill>
              </a:rPr>
              <a:t>Arbeitsverhältnis möglich </a:t>
            </a:r>
            <a:r>
              <a:rPr lang="de-DE" altLang="de-DE" dirty="0">
                <a:solidFill>
                  <a:srgbClr val="FC2A14"/>
                </a:solidFill>
              </a:rPr>
              <a:t>!</a:t>
            </a:r>
            <a:endParaRPr lang="de-DE" altLang="de-DE" sz="1400" dirty="0">
              <a:solidFill>
                <a:srgbClr val="FC2A14"/>
              </a:solidFill>
            </a:endParaRPr>
          </a:p>
        </p:txBody>
      </p:sp>
      <p:sp>
        <p:nvSpPr>
          <p:cNvPr id="12" name="Line 10"/>
          <p:cNvSpPr>
            <a:spLocks noChangeShapeType="1"/>
          </p:cNvSpPr>
          <p:nvPr/>
        </p:nvSpPr>
        <p:spPr bwMode="auto">
          <a:xfrm flipH="1" flipV="1">
            <a:off x="5544393" y="2649531"/>
            <a:ext cx="2664272" cy="1908512"/>
          </a:xfrm>
          <a:prstGeom prst="line">
            <a:avLst/>
          </a:prstGeom>
          <a:noFill/>
          <a:ln w="76200">
            <a:solidFill>
              <a:srgbClr val="FC2A14"/>
            </a:solidFill>
            <a:round/>
            <a:headEnd type="oval" w="med" len="med"/>
            <a:tailEnd type="triangle" w="med" len="med"/>
          </a:ln>
          <a:extLst>
            <a:ext uri="{909E8E84-426E-40DD-AFC4-6F175D3DCCD1}">
              <a14:hiddenFill xmlns:a14="http://schemas.microsoft.com/office/drawing/2010/main">
                <a:noFill/>
              </a14:hiddenFill>
            </a:ext>
          </a:extLst>
        </p:spPr>
        <p:txBody>
          <a:bodyPr/>
          <a:lstStyle/>
          <a:p>
            <a:pPr algn="r" fontAlgn="base">
              <a:spcBef>
                <a:spcPct val="0"/>
              </a:spcBef>
              <a:spcAft>
                <a:spcPct val="0"/>
              </a:spcAft>
            </a:pPr>
            <a:endParaRPr lang="de-DE" sz="800">
              <a:solidFill>
                <a:srgbClr val="808080"/>
              </a:solidFill>
              <a:latin typeface="Arial" charset="0"/>
            </a:endParaRPr>
          </a:p>
        </p:txBody>
      </p:sp>
    </p:spTree>
    <p:extLst>
      <p:ext uri="{BB962C8B-B14F-4D97-AF65-F5344CB8AC3E}">
        <p14:creationId xmlns:p14="http://schemas.microsoft.com/office/powerpoint/2010/main" val="366975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500"/>
                                        <p:tgtEl>
                                          <p:spTgt spid="10">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
                                            <p:txEl>
                                              <p:pRg st="1" end="1"/>
                                            </p:txEl>
                                          </p:spTgt>
                                        </p:tgtEl>
                                        <p:attrNameLst>
                                          <p:attrName>style.visibility</p:attrName>
                                        </p:attrNameLst>
                                      </p:cBhvr>
                                      <p:to>
                                        <p:strVal val="visible"/>
                                      </p:to>
                                    </p:set>
                                    <p:animEffect transition="in" filter="fade">
                                      <p:cBhvr>
                                        <p:cTn id="29" dur="500"/>
                                        <p:tgtEl>
                                          <p:spTgt spid="10">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xEl>
                                              <p:pRg st="2" end="2"/>
                                            </p:txEl>
                                          </p:spTgt>
                                        </p:tgtEl>
                                        <p:attrNameLst>
                                          <p:attrName>style.visibility</p:attrName>
                                        </p:attrNameLst>
                                      </p:cBhvr>
                                      <p:to>
                                        <p:strVal val="visible"/>
                                      </p:to>
                                    </p:set>
                                    <p:animEffect transition="in" filter="fade">
                                      <p:cBhvr>
                                        <p:cTn id="34" dur="500"/>
                                        <p:tgtEl>
                                          <p:spTgt spid="10">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3" end="3"/>
                                            </p:txEl>
                                          </p:spTgt>
                                        </p:tgtEl>
                                        <p:attrNameLst>
                                          <p:attrName>style.visibility</p:attrName>
                                        </p:attrNameLst>
                                      </p:cBhvr>
                                      <p:to>
                                        <p:strVal val="visible"/>
                                      </p:to>
                                    </p:set>
                                    <p:animEffect transition="in" filter="fade">
                                      <p:cBhvr>
                                        <p:cTn id="39" dur="500"/>
                                        <p:tgtEl>
                                          <p:spTgt spid="10">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4" end="4"/>
                                            </p:txEl>
                                          </p:spTgt>
                                        </p:tgtEl>
                                        <p:attrNameLst>
                                          <p:attrName>style.visibility</p:attrName>
                                        </p:attrNameLst>
                                      </p:cBhvr>
                                      <p:to>
                                        <p:strVal val="visible"/>
                                      </p:to>
                                    </p:set>
                                    <p:animEffect transition="in" filter="fade">
                                      <p:cBhvr>
                                        <p:cTn id="44" dur="500"/>
                                        <p:tgtEl>
                                          <p:spTgt spid="10">
                                            <p:txEl>
                                              <p:pRg st="4" end="4"/>
                                            </p:txEl>
                                          </p:spTgt>
                                        </p:tgtEl>
                                      </p:cBhvr>
                                    </p:animEffec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11"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smtClean="0"/>
              <a:t>Selbständige Tätigkeit - Honorarkräfte</a:t>
            </a:r>
          </a:p>
          <a:p>
            <a:pPr marL="361950" indent="-361950" eaLnBrk="1" hangingPunct="1">
              <a:spcBef>
                <a:spcPct val="0"/>
              </a:spcBef>
            </a:pPr>
            <a:r>
              <a:rPr lang="de-DE" altLang="de-DE" sz="1600" kern="1200" dirty="0" smtClean="0">
                <a:latin typeface="Arial" panose="020B0604020202020204" pitchFamily="34" charset="0"/>
              </a:rPr>
              <a:t>die Bewertung durch die Verrechnungsstelle anhand eines Fragebogens</a:t>
            </a:r>
          </a:p>
          <a:p>
            <a:pPr marL="361950" indent="-361950" eaLnBrk="1" hangingPunct="1">
              <a:spcBef>
                <a:spcPct val="0"/>
              </a:spcBef>
            </a:pPr>
            <a:r>
              <a:rPr lang="de-DE" altLang="de-DE" sz="1600" kern="1200" dirty="0" smtClean="0">
                <a:latin typeface="Arial" panose="020B0604020202020204" pitchFamily="34" charset="0"/>
              </a:rPr>
              <a:t>Weisungsgebundenheit und Eingliederung in die betriebliche Organisation? </a:t>
            </a:r>
          </a:p>
          <a:p>
            <a:pPr marL="361950" indent="-361950" eaLnBrk="1" hangingPunct="1">
              <a:spcBef>
                <a:spcPct val="0"/>
              </a:spcBef>
            </a:pPr>
            <a:r>
              <a:rPr lang="de-DE" altLang="de-DE" sz="1600" kern="1200" dirty="0" smtClean="0">
                <a:latin typeface="Arial" panose="020B0604020202020204" pitchFamily="34" charset="0"/>
              </a:rPr>
              <a:t>Höchstpersönliche Vertragserfüllung?</a:t>
            </a:r>
            <a:endParaRPr lang="de-DE" altLang="de-DE" sz="1600" kern="1200" dirty="0">
              <a:latin typeface="Arial" panose="020B0604020202020204" pitchFamily="34" charset="0"/>
            </a:endParaRPr>
          </a:p>
          <a:p>
            <a:pPr marL="0" indent="0" eaLnBrk="1" hangingPunct="1">
              <a:buNone/>
            </a:pPr>
            <a:endParaRPr lang="de-DE" altLang="de-DE" sz="1400" dirty="0" smtClean="0"/>
          </a:p>
          <a:p>
            <a:pPr eaLnBrk="1" hangingPunct="1">
              <a:buFontTx/>
              <a:buNone/>
            </a:pPr>
            <a:r>
              <a:rPr lang="de-DE" altLang="de-DE" sz="1600" b="1" dirty="0" smtClean="0"/>
              <a:t>Ehrenamtlich Tätige</a:t>
            </a:r>
          </a:p>
          <a:p>
            <a:pPr marL="361950" indent="-361950" eaLnBrk="1" hangingPunct="1">
              <a:spcBef>
                <a:spcPct val="0"/>
              </a:spcBef>
            </a:pPr>
            <a:r>
              <a:rPr lang="de-DE" altLang="de-DE" sz="1600" kern="1200" dirty="0" smtClean="0">
                <a:latin typeface="Arial" panose="020B0604020202020204" pitchFamily="34" charset="0"/>
              </a:rPr>
              <a:t>Rahmenrichtlinien für ehrenamtliche Engagement im Erzbistum Freiburg (Amtsblatt vom 25.11.2013)</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smtClean="0">
                <a:latin typeface="Arial" panose="020B0604020202020204" pitchFamily="34" charset="0"/>
              </a:rPr>
              <a:t>Dienst erfolgt freiwillig und unentgeltlich</a:t>
            </a:r>
          </a:p>
          <a:p>
            <a:pPr marL="361950" indent="-361950" eaLnBrk="1" hangingPunct="1">
              <a:spcBef>
                <a:spcPct val="0"/>
              </a:spcBef>
            </a:pPr>
            <a:r>
              <a:rPr lang="de-DE" altLang="de-DE" sz="1600" kern="1200" dirty="0">
                <a:latin typeface="Arial" panose="020B0604020202020204" pitchFamily="34" charset="0"/>
              </a:rPr>
              <a:t>n</a:t>
            </a:r>
            <a:r>
              <a:rPr lang="de-DE" altLang="de-DE" sz="1600" kern="1200" dirty="0" smtClean="0">
                <a:latin typeface="Arial" panose="020B0604020202020204" pitchFamily="34" charset="0"/>
              </a:rPr>
              <a:t>ur Auslagenersatz</a:t>
            </a:r>
          </a:p>
          <a:p>
            <a:pPr marL="361950" indent="-361950" eaLnBrk="1" hangingPunct="1">
              <a:spcBef>
                <a:spcPct val="0"/>
              </a:spcBef>
            </a:pPr>
            <a:r>
              <a:rPr lang="de-DE" altLang="de-DE" sz="1600" kern="1200" dirty="0" smtClean="0">
                <a:latin typeface="Arial" panose="020B0604020202020204" pitchFamily="34" charset="0"/>
              </a:rPr>
              <a:t>Ehrenamtspauschale: bis 720 € je Jahr steuerfrei</a:t>
            </a:r>
            <a:endParaRPr lang="de-DE" altLang="de-DE" sz="1600" kern="1200" dirty="0">
              <a:latin typeface="Arial" panose="020B0604020202020204" pitchFamily="34" charset="0"/>
            </a:endParaRPr>
          </a:p>
          <a:p>
            <a:pPr eaLnBrk="1" hangingPunct="1">
              <a:buFontTx/>
              <a:buNone/>
            </a:pPr>
            <a:endParaRPr lang="de-DE" altLang="de-DE" sz="1400" b="1" dirty="0" smtClean="0"/>
          </a:p>
          <a:p>
            <a:pPr eaLnBrk="1" hangingPunct="1">
              <a:buFontTx/>
              <a:buNone/>
            </a:pPr>
            <a:r>
              <a:rPr lang="de-DE" altLang="de-DE" sz="1600" b="1" dirty="0" smtClean="0"/>
              <a:t>Nebenberufliche erzieherische oder künstlerische Tätigkeit:</a:t>
            </a:r>
            <a:endParaRPr lang="de-DE" altLang="de-DE" sz="1600" b="1" dirty="0"/>
          </a:p>
          <a:p>
            <a:pPr marL="361950" indent="-361950" eaLnBrk="1" hangingPunct="1">
              <a:spcBef>
                <a:spcPct val="0"/>
              </a:spcBef>
            </a:pPr>
            <a:r>
              <a:rPr lang="de-DE" altLang="de-DE" sz="1600" kern="1200" dirty="0" smtClean="0">
                <a:latin typeface="Arial" panose="020B0604020202020204" pitchFamily="34" charset="0"/>
              </a:rPr>
              <a:t>Übungsleiterfreibetrag: bis 2.400 € im Jahr steuerfrei</a:t>
            </a:r>
            <a:endParaRPr lang="de-DE" altLang="de-DE" sz="1600" kern="1200" dirty="0">
              <a:latin typeface="Arial" panose="020B0604020202020204" pitchFamily="34" charset="0"/>
            </a:endParaRPr>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Abgrenzung zum Arbeitsverhältnis</a:t>
            </a:r>
            <a:endParaRPr lang="de-DE" altLang="de-DE" sz="2400" b="1" dirty="0"/>
          </a:p>
        </p:txBody>
      </p:sp>
      <p:sp>
        <p:nvSpPr>
          <p:cNvPr id="2" name="Fußzeilenplatzhalter 1"/>
          <p:cNvSpPr>
            <a:spLocks noGrp="1"/>
          </p:cNvSpPr>
          <p:nvPr>
            <p:ph type="ftr" sz="quarter" idx="10"/>
          </p:nvPr>
        </p:nvSpPr>
        <p:spPr/>
        <p:txBody>
          <a:bodyPr/>
          <a:lstStyle/>
          <a:p>
            <a:r>
              <a:rPr lang="de-DE" dirty="0"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52420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smtClean="0"/>
              <a:t>Arbeitsvertrag</a:t>
            </a:r>
          </a:p>
          <a:p>
            <a:pPr marL="361950" indent="-361950" eaLnBrk="1" hangingPunct="1">
              <a:spcBef>
                <a:spcPct val="0"/>
              </a:spcBef>
            </a:pPr>
            <a:r>
              <a:rPr lang="de-DE" altLang="de-DE" sz="1600" kern="1200" dirty="0">
                <a:latin typeface="Arial" panose="020B0604020202020204" pitchFamily="34" charset="0"/>
              </a:rPr>
              <a:t>immer schriftlich (Formerfordernis</a:t>
            </a:r>
            <a:r>
              <a:rPr lang="de-DE" altLang="de-DE" sz="1600" kern="1200" dirty="0" smtClean="0">
                <a:latin typeface="Arial" panose="020B0604020202020204" pitchFamily="34" charset="0"/>
              </a:rPr>
              <a:t>)</a:t>
            </a:r>
          </a:p>
          <a:p>
            <a:pPr marL="361950" indent="-361950" eaLnBrk="1" hangingPunct="1">
              <a:spcBef>
                <a:spcPct val="0"/>
              </a:spcBef>
            </a:pPr>
            <a:r>
              <a:rPr lang="de-DE" altLang="de-DE" sz="1600" kern="1200" dirty="0" smtClean="0">
                <a:latin typeface="Arial" panose="020B0604020202020204" pitchFamily="34" charset="0"/>
              </a:rPr>
              <a:t>Vereinbarung der Anwendung der AVO + Anlagen (nicht für geringfügige Beschäftigte)</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a:latin typeface="Arial" panose="020B0604020202020204" pitchFamily="34" charset="0"/>
              </a:rPr>
              <a:t>Unterschrift vor Arbeitsbeginn (wichtig bei befristeten Verträgen!)</a:t>
            </a:r>
          </a:p>
          <a:p>
            <a:pPr marL="361950" indent="-361950" eaLnBrk="1" hangingPunct="1">
              <a:spcBef>
                <a:spcPct val="0"/>
              </a:spcBef>
            </a:pPr>
            <a:r>
              <a:rPr lang="de-DE" altLang="de-DE" sz="1600" kern="1200" dirty="0">
                <a:latin typeface="Arial" panose="020B0604020202020204" pitchFamily="34" charset="0"/>
              </a:rPr>
              <a:t>Verrechnungsstelle fertigt den Arbeitsvertrag aus</a:t>
            </a:r>
          </a:p>
          <a:p>
            <a:pPr marL="361950" indent="-361950" eaLnBrk="1" hangingPunct="1">
              <a:spcBef>
                <a:spcPct val="0"/>
              </a:spcBef>
            </a:pPr>
            <a:r>
              <a:rPr lang="de-DE" altLang="de-DE" sz="1600" kern="1200" dirty="0">
                <a:latin typeface="Arial" panose="020B0604020202020204" pitchFamily="34" charset="0"/>
              </a:rPr>
              <a:t>Unterzeichnung erfolgt durch die/den Mitarbeiter/in und durch zwei </a:t>
            </a:r>
            <a:r>
              <a:rPr lang="de-DE" altLang="de-DE" sz="1600" kern="1200" dirty="0" smtClean="0">
                <a:latin typeface="Arial" panose="020B0604020202020204" pitchFamily="34" charset="0"/>
              </a:rPr>
              <a:t>Stiftungsräte, darunter der Vorsitzende oder der stellv. Vorsitzende</a:t>
            </a:r>
          </a:p>
          <a:p>
            <a:pPr marL="361950" indent="-361950" eaLnBrk="1" hangingPunct="1">
              <a:spcBef>
                <a:spcPct val="0"/>
              </a:spcBef>
            </a:pPr>
            <a:endParaRPr lang="de-DE" altLang="de-DE" sz="1600" kern="1200" dirty="0" smtClean="0">
              <a:latin typeface="Arial" panose="020B0604020202020204" pitchFamily="34" charset="0"/>
            </a:endParaRPr>
          </a:p>
          <a:p>
            <a:pPr eaLnBrk="1" hangingPunct="1">
              <a:buFontTx/>
              <a:buNone/>
            </a:pPr>
            <a:r>
              <a:rPr lang="de-DE" altLang="de-DE" sz="1600" b="1" dirty="0"/>
              <a:t>Tätigkeitsbeschreibung</a:t>
            </a:r>
          </a:p>
          <a:p>
            <a:pPr marL="361950" indent="-361950" eaLnBrk="1" hangingPunct="1">
              <a:spcBef>
                <a:spcPct val="0"/>
              </a:spcBef>
            </a:pPr>
            <a:r>
              <a:rPr lang="de-DE" altLang="de-DE" sz="1600" kern="1200" dirty="0">
                <a:latin typeface="Arial" panose="020B0604020202020204" pitchFamily="34" charset="0"/>
              </a:rPr>
              <a:t>dient als Anlage zum Arbeitsvertrag/Umschreibung der Aufgaben</a:t>
            </a:r>
          </a:p>
          <a:p>
            <a:pPr marL="361950" indent="-361950" eaLnBrk="1" hangingPunct="1">
              <a:spcBef>
                <a:spcPct val="0"/>
              </a:spcBef>
            </a:pPr>
            <a:r>
              <a:rPr lang="de-DE" altLang="de-DE" sz="1600" kern="1200" dirty="0">
                <a:latin typeface="Arial" panose="020B0604020202020204" pitchFamily="34" charset="0"/>
              </a:rPr>
              <a:t>Grundlage für die Eingruppierung</a:t>
            </a:r>
          </a:p>
          <a:p>
            <a:pPr marL="0" indent="0" eaLnBrk="1" hangingPunct="1">
              <a:spcBef>
                <a:spcPct val="0"/>
              </a:spcBef>
              <a:buNone/>
            </a:pPr>
            <a:endParaRPr lang="de-DE" altLang="de-DE" sz="1600" kern="1200" dirty="0" smtClean="0">
              <a:latin typeface="Arial" panose="020B0604020202020204" pitchFamily="34" charset="0"/>
            </a:endParaRPr>
          </a:p>
          <a:p>
            <a:pPr marL="0" indent="0" eaLnBrk="1" hangingPunct="1">
              <a:spcBef>
                <a:spcPct val="0"/>
              </a:spcBef>
              <a:buNone/>
            </a:pPr>
            <a:r>
              <a:rPr lang="de-DE" altLang="de-DE" sz="1600" b="1" kern="1200" dirty="0">
                <a:latin typeface="Arial" panose="020B0604020202020204" pitchFamily="34" charset="0"/>
              </a:rPr>
              <a:t>Prävention vor sexualisierter </a:t>
            </a:r>
            <a:r>
              <a:rPr lang="de-DE" altLang="de-DE" sz="1600" b="1" kern="1200" dirty="0" smtClean="0">
                <a:latin typeface="Arial" panose="020B0604020202020204" pitchFamily="34" charset="0"/>
              </a:rPr>
              <a:t>Gewalt – bei bestimmten Berufsgruppen:</a:t>
            </a:r>
            <a:endParaRPr lang="de-DE" altLang="de-DE" sz="1600" b="1" kern="1200" dirty="0">
              <a:latin typeface="Arial" panose="020B0604020202020204" pitchFamily="34" charset="0"/>
            </a:endParaRPr>
          </a:p>
          <a:p>
            <a:pPr eaLnBrk="1" hangingPunct="1">
              <a:spcBef>
                <a:spcPct val="0"/>
              </a:spcBef>
            </a:pPr>
            <a:r>
              <a:rPr lang="de-DE" altLang="de-DE" sz="1600" kern="1200" dirty="0" smtClean="0">
                <a:latin typeface="Arial" panose="020B0604020202020204" pitchFamily="34" charset="0"/>
              </a:rPr>
              <a:t>Erklärung zum grenzachtenden Umgang und Anerkennung </a:t>
            </a:r>
            <a:r>
              <a:rPr lang="de-DE" altLang="de-DE" sz="1600" kern="1200" dirty="0">
                <a:latin typeface="Arial" panose="020B0604020202020204" pitchFamily="34" charset="0"/>
              </a:rPr>
              <a:t>des Verhaltenskodex</a:t>
            </a:r>
          </a:p>
          <a:p>
            <a:pPr eaLnBrk="1" hangingPunct="1">
              <a:spcBef>
                <a:spcPct val="0"/>
              </a:spcBef>
            </a:pPr>
            <a:r>
              <a:rPr lang="de-DE" altLang="de-DE" sz="1600" kern="1200" dirty="0">
                <a:latin typeface="Arial" panose="020B0604020202020204" pitchFamily="34" charset="0"/>
              </a:rPr>
              <a:t>Erweitertes Führungszeugnis</a:t>
            </a:r>
          </a:p>
          <a:p>
            <a:pPr eaLnBrk="1" hangingPunct="1">
              <a:spcBef>
                <a:spcPct val="0"/>
              </a:spcBef>
            </a:pPr>
            <a:r>
              <a:rPr lang="de-DE" altLang="de-DE" sz="1600" kern="1200" dirty="0">
                <a:latin typeface="Arial" panose="020B0604020202020204" pitchFamily="34" charset="0"/>
              </a:rPr>
              <a:t>Präventionsschulung</a:t>
            </a:r>
          </a:p>
          <a:p>
            <a:pPr eaLnBrk="1" hangingPunct="1">
              <a:buFontTx/>
              <a:buNone/>
            </a:pPr>
            <a:endParaRPr lang="de-DE" altLang="de-DE" sz="1400" b="1" dirty="0" smtClean="0"/>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472856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52420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spcBef>
                <a:spcPct val="0"/>
              </a:spcBef>
              <a:buNone/>
            </a:pPr>
            <a:endParaRPr lang="de-DE" altLang="de-DE" sz="1600" kern="1200" dirty="0" smtClean="0">
              <a:latin typeface="Arial" panose="020B0604020202020204" pitchFamily="34" charset="0"/>
            </a:endParaRPr>
          </a:p>
          <a:p>
            <a:pPr marL="0" indent="0" eaLnBrk="1" hangingPunct="1">
              <a:spcBef>
                <a:spcPct val="0"/>
              </a:spcBef>
              <a:buNone/>
            </a:pPr>
            <a:r>
              <a:rPr lang="de-DE" altLang="de-DE" sz="1600" b="1" kern="1200" dirty="0" smtClean="0">
                <a:latin typeface="Arial" panose="020B0604020202020204" pitchFamily="34" charset="0"/>
              </a:rPr>
              <a:t>Mindestlohngesetz (geringfügig Beschäftigte)</a:t>
            </a:r>
          </a:p>
          <a:p>
            <a:pPr eaLnBrk="1" hangingPunct="1">
              <a:spcBef>
                <a:spcPct val="0"/>
              </a:spcBef>
            </a:pPr>
            <a:r>
              <a:rPr lang="de-DE" altLang="de-DE" sz="1600" kern="1200" dirty="0" smtClean="0">
                <a:latin typeface="Arial" panose="020B0604020202020204" pitchFamily="34" charset="0"/>
              </a:rPr>
              <a:t>Mindestlohn: 9,35 €/Std. – bis 31.12.2022 Erhöhung auf 10,45 €/Std.</a:t>
            </a:r>
          </a:p>
          <a:p>
            <a:pPr eaLnBrk="1" hangingPunct="1">
              <a:spcBef>
                <a:spcPct val="0"/>
              </a:spcBef>
            </a:pPr>
            <a:r>
              <a:rPr lang="de-DE" altLang="de-DE" sz="1600" kern="1200" dirty="0" smtClean="0">
                <a:latin typeface="Arial" panose="020B0604020202020204" pitchFamily="34" charset="0"/>
              </a:rPr>
              <a:t>Dokumentationspflicht der Arbeitszeit</a:t>
            </a:r>
          </a:p>
          <a:p>
            <a:pPr eaLnBrk="1" hangingPunct="1">
              <a:spcBef>
                <a:spcPct val="0"/>
              </a:spcBef>
            </a:pPr>
            <a:endParaRPr lang="de-DE" altLang="de-DE" sz="1600" kern="1200" dirty="0">
              <a:latin typeface="Arial" panose="020B0604020202020204" pitchFamily="34" charset="0"/>
            </a:endParaRPr>
          </a:p>
          <a:p>
            <a:pPr marL="0" indent="0" eaLnBrk="1" hangingPunct="1">
              <a:spcBef>
                <a:spcPct val="0"/>
              </a:spcBef>
              <a:buNone/>
            </a:pPr>
            <a:r>
              <a:rPr lang="de-DE" altLang="de-DE" sz="1600" b="1" kern="1200" dirty="0">
                <a:latin typeface="Arial" panose="020B0604020202020204" pitchFamily="34" charset="0"/>
                <a:sym typeface="Wingdings" panose="05000000000000000000" pitchFamily="2" charset="2"/>
              </a:rPr>
              <a:t>Kinderzulage (§ 23 AVO)</a:t>
            </a:r>
          </a:p>
          <a:p>
            <a:pPr eaLnBrk="1" hangingPunct="1">
              <a:spcBef>
                <a:spcPct val="0"/>
              </a:spcBef>
            </a:pPr>
            <a:r>
              <a:rPr lang="de-DE" altLang="de-DE" sz="1600" kern="1200" dirty="0">
                <a:latin typeface="Arial" panose="020B0604020202020204" pitchFamily="34" charset="0"/>
                <a:sym typeface="Wingdings" panose="05000000000000000000" pitchFamily="2" charset="2"/>
              </a:rPr>
              <a:t>Auf Antrag</a:t>
            </a:r>
          </a:p>
          <a:p>
            <a:pPr eaLnBrk="1" hangingPunct="1">
              <a:spcBef>
                <a:spcPct val="0"/>
              </a:spcBef>
            </a:pPr>
            <a:r>
              <a:rPr lang="de-DE" altLang="de-DE" sz="1600" kern="1200" dirty="0">
                <a:latin typeface="Arial" panose="020B0604020202020204" pitchFamily="34" charset="0"/>
                <a:sym typeface="Wingdings" panose="05000000000000000000" pitchFamily="2" charset="2"/>
              </a:rPr>
              <a:t>Für jedes kindergeldberechtigte Kind</a:t>
            </a:r>
          </a:p>
          <a:p>
            <a:pPr eaLnBrk="1" hangingPunct="1">
              <a:spcBef>
                <a:spcPct val="0"/>
              </a:spcBef>
            </a:pPr>
            <a:r>
              <a:rPr lang="de-DE" altLang="de-DE" sz="1600" kern="1200" dirty="0">
                <a:latin typeface="Arial" panose="020B0604020202020204" pitchFamily="34" charset="0"/>
                <a:sym typeface="Wingdings" panose="05000000000000000000" pitchFamily="2" charset="2"/>
              </a:rPr>
              <a:t>120 € bei VZ je </a:t>
            </a:r>
            <a:r>
              <a:rPr lang="de-DE" altLang="de-DE" sz="1600" kern="1200" dirty="0" smtClean="0">
                <a:latin typeface="Arial" panose="020B0604020202020204" pitchFamily="34" charset="0"/>
                <a:sym typeface="Wingdings" panose="05000000000000000000" pitchFamily="2" charset="2"/>
              </a:rPr>
              <a:t>Kind</a:t>
            </a:r>
          </a:p>
          <a:p>
            <a:pPr marL="0" indent="0" eaLnBrk="1" hangingPunct="1">
              <a:spcBef>
                <a:spcPct val="0"/>
              </a:spcBef>
              <a:buNone/>
            </a:pPr>
            <a:endParaRPr lang="de-DE" altLang="de-DE" sz="1600" kern="1200" dirty="0">
              <a:latin typeface="Arial" panose="020B0604020202020204" pitchFamily="34" charset="0"/>
              <a:sym typeface="Wingdings" panose="05000000000000000000" pitchFamily="2" charset="2"/>
            </a:endParaRPr>
          </a:p>
          <a:p>
            <a:pPr marL="0" indent="0" eaLnBrk="1" hangingPunct="1">
              <a:lnSpc>
                <a:spcPct val="80000"/>
              </a:lnSpc>
              <a:buNone/>
            </a:pPr>
            <a:r>
              <a:rPr lang="de-DE" altLang="de-DE" sz="1600" b="1" dirty="0" smtClean="0"/>
              <a:t>Entgeltumwandlung/Gesundheitsprävention:</a:t>
            </a:r>
            <a:endParaRPr lang="de-DE" altLang="de-DE" sz="1600" b="1" dirty="0"/>
          </a:p>
          <a:p>
            <a:pPr eaLnBrk="1" hangingPunct="1">
              <a:lnSpc>
                <a:spcPct val="80000"/>
              </a:lnSpc>
            </a:pPr>
            <a:r>
              <a:rPr lang="de-DE" altLang="de-DE" sz="1600" dirty="0" err="1"/>
              <a:t>JobRad</a:t>
            </a:r>
            <a:r>
              <a:rPr lang="de-DE" altLang="de-DE" sz="1600" dirty="0"/>
              <a:t> </a:t>
            </a:r>
          </a:p>
          <a:p>
            <a:pPr marL="0" indent="0" eaLnBrk="1" hangingPunct="1">
              <a:spcBef>
                <a:spcPct val="0"/>
              </a:spcBef>
              <a:buNone/>
            </a:pPr>
            <a:endParaRPr lang="de-DE" altLang="de-DE" sz="1600" kern="1200" dirty="0">
              <a:latin typeface="Arial" panose="020B0604020202020204" pitchFamily="34" charset="0"/>
              <a:sym typeface="Wingdings" panose="05000000000000000000" pitchFamily="2" charset="2"/>
            </a:endParaRPr>
          </a:p>
          <a:p>
            <a:pPr eaLnBrk="1" hangingPunct="1">
              <a:buFontTx/>
              <a:buNone/>
            </a:pPr>
            <a:endParaRPr lang="de-DE" altLang="de-DE" sz="1400" b="1" dirty="0" smtClean="0"/>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34973619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971600" y="1209110"/>
            <a:ext cx="763237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a:t>Probezeit</a:t>
            </a:r>
          </a:p>
          <a:p>
            <a:pPr marL="361950" indent="-361950" eaLnBrk="1" hangingPunct="1">
              <a:spcBef>
                <a:spcPct val="0"/>
              </a:spcBef>
            </a:pPr>
            <a:r>
              <a:rPr lang="de-DE" altLang="de-DE" sz="1600" kern="1200" dirty="0">
                <a:latin typeface="Arial" panose="020B0604020202020204" pitchFamily="34" charset="0"/>
              </a:rPr>
              <a:t>in der Regel 6 Monate</a:t>
            </a:r>
          </a:p>
          <a:p>
            <a:pPr marL="361950" indent="-361950" eaLnBrk="1" hangingPunct="1">
              <a:spcBef>
                <a:spcPct val="0"/>
              </a:spcBef>
            </a:pPr>
            <a:r>
              <a:rPr lang="de-DE" altLang="de-DE" sz="1600" kern="1200" dirty="0">
                <a:latin typeface="Arial" panose="020B0604020202020204" pitchFamily="34" charset="0"/>
              </a:rPr>
              <a:t>bei befristeten Verträgen (§ 35 Abs. </a:t>
            </a:r>
            <a:r>
              <a:rPr lang="de-DE" altLang="de-DE" sz="1600" kern="1200" dirty="0" smtClean="0">
                <a:latin typeface="Arial" panose="020B0604020202020204" pitchFamily="34" charset="0"/>
              </a:rPr>
              <a:t>5 </a:t>
            </a:r>
            <a:r>
              <a:rPr lang="de-DE" altLang="de-DE" sz="1600" kern="1200" dirty="0">
                <a:latin typeface="Arial" panose="020B0604020202020204" pitchFamily="34" charset="0"/>
              </a:rPr>
              <a:t>AVO): </a:t>
            </a:r>
          </a:p>
          <a:p>
            <a:pPr marL="762000" lvl="1" indent="-361950" eaLnBrk="1" hangingPunct="1">
              <a:spcBef>
                <a:spcPct val="0"/>
              </a:spcBef>
            </a:pPr>
            <a:r>
              <a:rPr lang="de-DE" altLang="de-DE" sz="1600" kern="1200" dirty="0">
                <a:latin typeface="Arial" panose="020B0604020202020204" pitchFamily="34" charset="0"/>
              </a:rPr>
              <a:t>mit Sachgrund: </a:t>
            </a:r>
            <a:r>
              <a:rPr lang="de-DE" altLang="de-DE" sz="1600" kern="1200" dirty="0" smtClean="0">
                <a:latin typeface="Arial" panose="020B0604020202020204" pitchFamily="34" charset="0"/>
              </a:rPr>
              <a:t>	6 </a:t>
            </a:r>
            <a:r>
              <a:rPr lang="de-DE" altLang="de-DE" sz="1600" kern="1200" dirty="0">
                <a:latin typeface="Arial" panose="020B0604020202020204" pitchFamily="34" charset="0"/>
              </a:rPr>
              <a:t>Monate </a:t>
            </a:r>
          </a:p>
          <a:p>
            <a:pPr marL="762000" lvl="1" indent="-361950" eaLnBrk="1" hangingPunct="1">
              <a:spcBef>
                <a:spcPct val="0"/>
              </a:spcBef>
            </a:pPr>
            <a:r>
              <a:rPr lang="de-DE" altLang="de-DE" sz="1600" kern="1200" dirty="0">
                <a:latin typeface="Arial" panose="020B0604020202020204" pitchFamily="34" charset="0"/>
              </a:rPr>
              <a:t>ohne Sachgrund: </a:t>
            </a:r>
            <a:r>
              <a:rPr lang="de-DE" altLang="de-DE" sz="1600" kern="1200" dirty="0" smtClean="0">
                <a:latin typeface="Arial" panose="020B0604020202020204" pitchFamily="34" charset="0"/>
              </a:rPr>
              <a:t>	6 </a:t>
            </a:r>
            <a:r>
              <a:rPr lang="de-DE" altLang="de-DE" sz="1600" kern="1200" dirty="0">
                <a:latin typeface="Arial" panose="020B0604020202020204" pitchFamily="34" charset="0"/>
              </a:rPr>
              <a:t>Wochen  </a:t>
            </a:r>
            <a:endParaRPr lang="de-DE" altLang="de-DE" sz="1600" kern="1200" dirty="0" smtClean="0">
              <a:latin typeface="Arial" panose="020B0604020202020204" pitchFamily="34" charset="0"/>
            </a:endParaRPr>
          </a:p>
          <a:p>
            <a:pPr marL="762000" lvl="1" indent="-361950" eaLnBrk="1" hangingPunct="1">
              <a:spcBef>
                <a:spcPct val="0"/>
              </a:spcBef>
            </a:pPr>
            <a:r>
              <a:rPr lang="de-DE" altLang="de-DE" sz="1600" kern="1200" dirty="0" smtClean="0">
                <a:latin typeface="Arial" panose="020B0604020202020204" pitchFamily="34" charset="0"/>
              </a:rPr>
              <a:t>einfache </a:t>
            </a:r>
            <a:r>
              <a:rPr lang="de-DE" altLang="de-DE" sz="1600" kern="1200" dirty="0">
                <a:latin typeface="Arial" panose="020B0604020202020204" pitchFamily="34" charset="0"/>
              </a:rPr>
              <a:t>Möglichkeit zur Kündigung (keine Angabe von Gründen </a:t>
            </a:r>
            <a:r>
              <a:rPr lang="de-DE" altLang="de-DE" sz="1600" kern="1200" dirty="0" smtClean="0">
                <a:latin typeface="Arial" panose="020B0604020202020204" pitchFamily="34" charset="0"/>
              </a:rPr>
              <a:t>erforderlich – Kündigungsschutzgesetz greift nicht)</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a:latin typeface="Arial" panose="020B0604020202020204" pitchFamily="34" charset="0"/>
              </a:rPr>
              <a:t>Möglichkeit unbedingt nutzen, wenn im Arbeitsverhältnis Probleme auftreten! </a:t>
            </a:r>
            <a:endParaRPr lang="de-DE" altLang="de-DE" sz="1600" kern="1200" dirty="0" smtClean="0">
              <a:latin typeface="Arial" panose="020B0604020202020204" pitchFamily="34" charset="0"/>
            </a:endParaRPr>
          </a:p>
          <a:p>
            <a:pPr marL="0" indent="0" eaLnBrk="1" hangingPunct="1">
              <a:spcBef>
                <a:spcPct val="0"/>
              </a:spcBef>
              <a:buNone/>
            </a:pPr>
            <a:endParaRPr lang="de-DE" altLang="de-DE" sz="1600" kern="1200" dirty="0">
              <a:latin typeface="Arial" panose="020B0604020202020204" pitchFamily="34" charset="0"/>
            </a:endParaRPr>
          </a:p>
          <a:p>
            <a:pPr marL="0" indent="0" eaLnBrk="1" hangingPunct="1">
              <a:buNone/>
            </a:pPr>
            <a:r>
              <a:rPr lang="de-DE" altLang="de-DE" sz="1600" b="1" dirty="0" smtClean="0"/>
              <a:t>Arbeitszeit - 39,5 bzw. 39 Std./Wo.</a:t>
            </a:r>
            <a:endParaRPr lang="de-DE" altLang="de-DE" sz="1600" b="1" dirty="0"/>
          </a:p>
          <a:p>
            <a:pPr marL="361950" indent="-361950" eaLnBrk="1" hangingPunct="1">
              <a:spcBef>
                <a:spcPct val="0"/>
              </a:spcBef>
            </a:pPr>
            <a:r>
              <a:rPr lang="de-DE" altLang="de-DE" sz="1600" b="1" dirty="0" smtClean="0"/>
              <a:t> </a:t>
            </a:r>
            <a:r>
              <a:rPr lang="de-DE" altLang="de-DE" sz="1600" kern="1200" dirty="0">
                <a:latin typeface="Arial" panose="020B0604020202020204" pitchFamily="34" charset="0"/>
              </a:rPr>
              <a:t>Möglichkeit der </a:t>
            </a:r>
            <a:r>
              <a:rPr lang="de-DE" altLang="de-DE" sz="1600" kern="1200" dirty="0" smtClean="0">
                <a:latin typeface="Arial" panose="020B0604020202020204" pitchFamily="34" charset="0"/>
              </a:rPr>
              <a:t>Verkürzung </a:t>
            </a:r>
          </a:p>
          <a:p>
            <a:pPr marL="762000" lvl="1" indent="-361950" eaLnBrk="1" hangingPunct="1">
              <a:spcBef>
                <a:spcPct val="0"/>
              </a:spcBef>
            </a:pPr>
            <a:r>
              <a:rPr lang="de-DE" altLang="de-DE" sz="1400" kern="1200" dirty="0">
                <a:latin typeface="Arial" panose="020B0604020202020204" pitchFamily="34" charset="0"/>
              </a:rPr>
              <a:t>a</a:t>
            </a:r>
            <a:r>
              <a:rPr lang="de-DE" altLang="de-DE" sz="1400" kern="1200" dirty="0" smtClean="0">
                <a:latin typeface="Arial" panose="020B0604020202020204" pitchFamily="34" charset="0"/>
              </a:rPr>
              <a:t>uf Antrag: Kind unter 12 Jahre, Pflege v. Angehörigen – Verkürzung um 1 Std./Wo. bei VZ</a:t>
            </a:r>
          </a:p>
          <a:p>
            <a:pPr marL="762000" lvl="1" indent="-361950" eaLnBrk="1" hangingPunct="1">
              <a:spcBef>
                <a:spcPct val="0"/>
              </a:spcBef>
            </a:pPr>
            <a:r>
              <a:rPr lang="de-DE" altLang="de-DE" sz="1400" kern="1200" dirty="0">
                <a:latin typeface="Arial" panose="020B0604020202020204" pitchFamily="34" charset="0"/>
              </a:rPr>
              <a:t>o</a:t>
            </a:r>
            <a:r>
              <a:rPr lang="de-DE" altLang="de-DE" sz="1400" kern="1200" dirty="0" smtClean="0">
                <a:latin typeface="Arial" panose="020B0604020202020204" pitchFamily="34" charset="0"/>
              </a:rPr>
              <a:t>hne Antrag: nach Vollendung des 60. Lebensjahres – Verkürzung um 0,5 Std./Wo. bei VZ</a:t>
            </a:r>
            <a:endParaRPr lang="de-DE" altLang="de-DE" sz="1400" kern="1200" dirty="0">
              <a:latin typeface="Arial" panose="020B0604020202020204" pitchFamily="34" charset="0"/>
            </a:endParaRPr>
          </a:p>
          <a:p>
            <a:pPr marL="361950" indent="-361950" eaLnBrk="1" hangingPunct="1">
              <a:spcBef>
                <a:spcPct val="0"/>
              </a:spcBef>
            </a:pPr>
            <a:r>
              <a:rPr lang="de-DE" altLang="de-DE" sz="1600" b="1" dirty="0" smtClean="0"/>
              <a:t> </a:t>
            </a:r>
            <a:r>
              <a:rPr lang="de-DE" altLang="de-DE" sz="1600" kern="1200" dirty="0">
                <a:latin typeface="Arial" panose="020B0604020202020204" pitchFamily="34" charset="0"/>
              </a:rPr>
              <a:t>regelmäßig überprüfen</a:t>
            </a:r>
          </a:p>
          <a:p>
            <a:pPr marL="361950" indent="-361950" eaLnBrk="1" hangingPunct="1">
              <a:spcBef>
                <a:spcPct val="0"/>
              </a:spcBef>
            </a:pPr>
            <a:r>
              <a:rPr lang="de-DE" altLang="de-DE" sz="1600" kern="1200" dirty="0">
                <a:latin typeface="Arial" panose="020B0604020202020204" pitchFamily="34" charset="0"/>
              </a:rPr>
              <a:t> ggfs. anpassen </a:t>
            </a:r>
            <a:r>
              <a:rPr lang="de-DE" altLang="de-DE" sz="1600" kern="1200" dirty="0">
                <a:latin typeface="Arial" panose="020B0604020202020204" pitchFamily="34" charset="0"/>
                <a:sym typeface="Wingdings" panose="05000000000000000000" pitchFamily="2" charset="2"/>
              </a:rPr>
              <a:t> Änderungsvertrag / -kündigung</a:t>
            </a:r>
          </a:p>
          <a:p>
            <a:pPr marL="361950" indent="-361950" eaLnBrk="1" hangingPunct="1">
              <a:spcBef>
                <a:spcPct val="0"/>
              </a:spcBef>
            </a:pPr>
            <a:r>
              <a:rPr lang="de-DE" altLang="de-DE" sz="1600" kern="1200" dirty="0">
                <a:latin typeface="Arial" panose="020B0604020202020204" pitchFamily="34" charset="0"/>
                <a:sym typeface="Wingdings" panose="05000000000000000000" pitchFamily="2" charset="2"/>
              </a:rPr>
              <a:t> Regelungen des </a:t>
            </a:r>
            <a:r>
              <a:rPr lang="de-DE" altLang="de-DE" sz="1600" kern="1200" dirty="0" smtClean="0">
                <a:latin typeface="Arial" panose="020B0604020202020204" pitchFamily="34" charset="0"/>
                <a:sym typeface="Wingdings" panose="05000000000000000000" pitchFamily="2" charset="2"/>
              </a:rPr>
              <a:t>ArbZG </a:t>
            </a:r>
            <a:r>
              <a:rPr lang="de-DE" altLang="de-DE" sz="1600" kern="1200" dirty="0">
                <a:latin typeface="Arial" panose="020B0604020202020204" pitchFamily="34" charset="0"/>
                <a:sym typeface="Wingdings" panose="05000000000000000000" pitchFamily="2" charset="2"/>
              </a:rPr>
              <a:t>beachten (Höchstgrenze der tägl. AZ, Ruhezeit)</a:t>
            </a:r>
          </a:p>
          <a:p>
            <a:pPr marL="361950" indent="-361950" eaLnBrk="1" hangingPunct="1">
              <a:spcBef>
                <a:spcPct val="0"/>
              </a:spcBef>
            </a:pPr>
            <a:r>
              <a:rPr lang="de-DE" altLang="de-DE" sz="1600" kern="1200" dirty="0">
                <a:latin typeface="Arial" panose="020B0604020202020204" pitchFamily="34" charset="0"/>
                <a:sym typeface="Wingdings" panose="05000000000000000000" pitchFamily="2" charset="2"/>
              </a:rPr>
              <a:t> ggf. durch Dienstplan </a:t>
            </a:r>
            <a:r>
              <a:rPr lang="de-DE" altLang="de-DE" sz="1600" kern="1200" dirty="0" smtClean="0">
                <a:latin typeface="Arial" panose="020B0604020202020204" pitchFamily="34" charset="0"/>
                <a:sym typeface="Wingdings" panose="05000000000000000000" pitchFamily="2" charset="2"/>
              </a:rPr>
              <a:t>geregelt</a:t>
            </a:r>
          </a:p>
          <a:p>
            <a:pPr marL="361950" indent="-361950" eaLnBrk="1" hangingPunct="1">
              <a:spcBef>
                <a:spcPct val="0"/>
              </a:spcBef>
            </a:pPr>
            <a:endParaRPr lang="de-DE" altLang="de-DE" sz="1600" kern="1200" dirty="0">
              <a:latin typeface="Arial" panose="020B0604020202020204" pitchFamily="34" charset="0"/>
              <a:sym typeface="Wingdings" panose="05000000000000000000" pitchFamily="2" charset="2"/>
            </a:endParaRPr>
          </a:p>
          <a:p>
            <a:pPr eaLnBrk="1" hangingPunct="1">
              <a:spcBef>
                <a:spcPct val="0"/>
              </a:spcBef>
            </a:pPr>
            <a:endParaRPr lang="de-DE" altLang="de-DE" sz="1600" kern="1200" dirty="0">
              <a:latin typeface="Arial" panose="020B0604020202020204" pitchFamily="34" charset="0"/>
              <a:sym typeface="Wingdings" panose="05000000000000000000" pitchFamily="2" charset="2"/>
            </a:endParaRPr>
          </a:p>
          <a:p>
            <a:pPr marL="0" indent="0" eaLnBrk="1" hangingPunct="1">
              <a:spcBef>
                <a:spcPct val="0"/>
              </a:spcBef>
              <a:buNone/>
            </a:pPr>
            <a:endParaRPr lang="de-DE" altLang="de-DE" sz="1600" kern="1200" dirty="0" smtClean="0">
              <a:latin typeface="Arial" panose="020B0604020202020204" pitchFamily="34" charset="0"/>
              <a:sym typeface="Wingdings" panose="05000000000000000000" pitchFamily="2" charset="2"/>
            </a:endParaRPr>
          </a:p>
          <a:p>
            <a:pPr marL="0" indent="0" eaLnBrk="1" hangingPunct="1">
              <a:spcBef>
                <a:spcPct val="0"/>
              </a:spcBef>
              <a:buNone/>
            </a:pPr>
            <a:endParaRPr lang="de-DE" altLang="de-DE" sz="1600" kern="1200" dirty="0" smtClean="0">
              <a:latin typeface="Arial" panose="020B0604020202020204" pitchFamily="34" charset="0"/>
              <a:sym typeface="Wingdings" panose="05000000000000000000" pitchFamily="2" charset="2"/>
            </a:endParaRPr>
          </a:p>
          <a:p>
            <a:pPr marL="0" indent="0" eaLnBrk="1" hangingPunct="1">
              <a:buNone/>
            </a:pPr>
            <a:endParaRPr lang="de-DE" altLang="de-DE" sz="1600" b="1"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2614725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44078" y="1268760"/>
            <a:ext cx="727233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buNone/>
            </a:pPr>
            <a:endParaRPr lang="de-DE" altLang="de-DE" sz="1600" b="1" dirty="0" smtClean="0"/>
          </a:p>
          <a:p>
            <a:pPr marL="0" indent="0" eaLnBrk="1" hangingPunct="1">
              <a:buNone/>
            </a:pPr>
            <a:r>
              <a:rPr lang="de-DE" altLang="de-DE" sz="1600" b="1" dirty="0" smtClean="0"/>
              <a:t>Überstunden/Mehrarbeitsstunden:</a:t>
            </a:r>
            <a:endParaRPr lang="de-DE" altLang="de-DE" sz="1600" b="1" dirty="0"/>
          </a:p>
          <a:p>
            <a:pPr marL="361950" indent="-361950" eaLnBrk="1" hangingPunct="1"/>
            <a:r>
              <a:rPr lang="de-DE" altLang="de-DE" sz="1600" dirty="0" smtClean="0"/>
              <a:t>Mehrarbeitsstunden = Zeit von Teilzeitbeschäftigten bis zur Vollbeschäftigung (z. B. von 20 Std/Wo. bis 39 bzw. 39,5 Std./Wo.)</a:t>
            </a:r>
          </a:p>
          <a:p>
            <a:pPr marL="361950" indent="-361950" eaLnBrk="1" hangingPunct="1"/>
            <a:r>
              <a:rPr lang="de-DE" altLang="de-DE" sz="1600" dirty="0" smtClean="0"/>
              <a:t>Überstunden = Zeit, die über die regelmäßige AZ eines Vollbeschäftigten hinausgeht (d. h. über 39 Std./Wo. bzw. 39, 5 Std./Wo.)</a:t>
            </a:r>
          </a:p>
          <a:p>
            <a:pPr marL="361950" indent="-361950" eaLnBrk="1" hangingPunct="1"/>
            <a:r>
              <a:rPr lang="de-DE" altLang="de-DE" sz="1600" dirty="0" smtClean="0"/>
              <a:t>müssen </a:t>
            </a:r>
            <a:r>
              <a:rPr lang="de-DE" altLang="de-DE" sz="1600" dirty="0"/>
              <a:t>vorher angeordnet / genehmigt werden</a:t>
            </a:r>
          </a:p>
          <a:p>
            <a:pPr marL="361950" indent="-361950" eaLnBrk="1" hangingPunct="1"/>
            <a:r>
              <a:rPr lang="de-DE" altLang="de-DE" sz="1600" dirty="0" smtClean="0"/>
              <a:t>ansonsten </a:t>
            </a:r>
            <a:r>
              <a:rPr lang="de-DE" altLang="de-DE" sz="1600" dirty="0"/>
              <a:t>kein Anspruch auf Ausgleich</a:t>
            </a:r>
          </a:p>
          <a:p>
            <a:pPr marL="361950" indent="-361950" eaLnBrk="1" hangingPunct="1"/>
            <a:r>
              <a:rPr lang="de-DE" altLang="de-DE" sz="1600" dirty="0" smtClean="0"/>
              <a:t>Ausgleich </a:t>
            </a:r>
            <a:r>
              <a:rPr lang="de-DE" altLang="de-DE" sz="1600" dirty="0"/>
              <a:t>durch Freizeit oder </a:t>
            </a:r>
            <a:r>
              <a:rPr lang="de-DE" altLang="de-DE" sz="1600" dirty="0" smtClean="0"/>
              <a:t>Vergütung</a:t>
            </a:r>
          </a:p>
          <a:p>
            <a:pPr marL="361950" indent="-361950" eaLnBrk="1" hangingPunct="1"/>
            <a:r>
              <a:rPr lang="de-DE" altLang="de-DE" sz="1600" dirty="0" smtClean="0"/>
              <a:t>Mehrarbeitsstunden werden ohne Zeitzuschlag für </a:t>
            </a:r>
            <a:r>
              <a:rPr lang="de-DE" altLang="de-DE" sz="1600" smtClean="0"/>
              <a:t>ÜStd</a:t>
            </a:r>
            <a:r>
              <a:rPr lang="de-DE" altLang="de-DE" sz="1600" dirty="0" smtClean="0"/>
              <a:t>. ausbezahlt</a:t>
            </a:r>
          </a:p>
          <a:p>
            <a:pPr marL="361950" indent="-361950" eaLnBrk="1" hangingPunct="1"/>
            <a:endParaRPr lang="de-DE" altLang="de-DE" sz="1600" kern="1200" dirty="0">
              <a:latin typeface="Arial" panose="020B0604020202020204" pitchFamily="34" charset="0"/>
              <a:sym typeface="Wingdings" panose="05000000000000000000" pitchFamily="2" charset="2"/>
            </a:endParaRPr>
          </a:p>
          <a:p>
            <a:pPr marL="0" indent="0" eaLnBrk="1" hangingPunct="1">
              <a:buNone/>
            </a:pPr>
            <a:r>
              <a:rPr lang="de-DE" altLang="de-DE" sz="1600" b="1" dirty="0"/>
              <a:t>Krankheit</a:t>
            </a:r>
            <a:endParaRPr lang="de-DE" altLang="de-DE" sz="1600" dirty="0"/>
          </a:p>
          <a:p>
            <a:pPr marL="361950" indent="-361950" eaLnBrk="1" hangingPunct="1"/>
            <a:r>
              <a:rPr lang="de-DE" altLang="de-DE" sz="1600" dirty="0" smtClean="0"/>
              <a:t>unverzüglich </a:t>
            </a:r>
            <a:r>
              <a:rPr lang="de-DE" altLang="de-DE" sz="1600" dirty="0"/>
              <a:t>krank melden, auch bei Verlängerung</a:t>
            </a:r>
          </a:p>
          <a:p>
            <a:pPr marL="361950" indent="-361950" eaLnBrk="1" hangingPunct="1"/>
            <a:r>
              <a:rPr lang="de-DE" altLang="de-DE" sz="1600" dirty="0" smtClean="0"/>
              <a:t>Krankmeldung </a:t>
            </a:r>
            <a:r>
              <a:rPr lang="de-DE" altLang="de-DE" sz="1600" dirty="0"/>
              <a:t>ab </a:t>
            </a:r>
            <a:r>
              <a:rPr lang="de-DE" altLang="de-DE" sz="1600" dirty="0" smtClean="0"/>
              <a:t>4. </a:t>
            </a:r>
            <a:r>
              <a:rPr lang="de-DE" altLang="de-DE" sz="1600" dirty="0"/>
              <a:t>Tag vorlegen</a:t>
            </a:r>
          </a:p>
          <a:p>
            <a:pPr marL="361950" indent="-361950" eaLnBrk="1" hangingPunct="1"/>
            <a:r>
              <a:rPr lang="de-DE" altLang="de-DE" sz="1600" dirty="0" smtClean="0"/>
              <a:t>auch </a:t>
            </a:r>
            <a:r>
              <a:rPr lang="de-DE" altLang="de-DE" sz="1600" dirty="0"/>
              <a:t>bei Krankheit im </a:t>
            </a:r>
            <a:r>
              <a:rPr lang="de-DE" altLang="de-DE" sz="1600" dirty="0" smtClean="0"/>
              <a:t>Urlaub</a:t>
            </a:r>
          </a:p>
          <a:p>
            <a:pPr marL="361950" indent="-361950" eaLnBrk="1" hangingPunct="1"/>
            <a:r>
              <a:rPr lang="de-DE" altLang="de-DE" sz="1600" kern="1200" dirty="0" smtClean="0">
                <a:latin typeface="Arial" panose="020B0604020202020204" pitchFamily="34" charset="0"/>
                <a:sym typeface="Wingdings" panose="05000000000000000000" pitchFamily="2" charset="2"/>
              </a:rPr>
              <a:t>Betriebliches Eingliederungsmanagement bei Erkrankung von mehr als 6                  Wochen in einem Zeitraum von 12 Monaten</a:t>
            </a:r>
            <a:endParaRPr lang="de-DE" altLang="de-DE" sz="1600" kern="1200" dirty="0">
              <a:latin typeface="Arial" panose="020B0604020202020204" pitchFamily="34" charset="0"/>
              <a:sym typeface="Wingdings" panose="05000000000000000000" pitchFamily="2" charset="2"/>
            </a:endParaRPr>
          </a:p>
          <a:p>
            <a:pPr marL="0" indent="0" eaLnBrk="1" hangingPunct="1">
              <a:lnSpc>
                <a:spcPct val="80000"/>
              </a:lnSpc>
              <a:spcBef>
                <a:spcPct val="0"/>
              </a:spcBef>
              <a:buNone/>
            </a:pPr>
            <a:endParaRPr lang="de-DE" altLang="de-DE" sz="1600" kern="1200" dirty="0" smtClean="0">
              <a:latin typeface="Arial" panose="020B0604020202020204" pitchFamily="34" charset="0"/>
            </a:endParaRPr>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11866104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3"/>
          <p:cNvSpPr txBox="1">
            <a:spLocks noChangeArrowheads="1"/>
          </p:cNvSpPr>
          <p:nvPr/>
        </p:nvSpPr>
        <p:spPr bwMode="auto">
          <a:xfrm>
            <a:off x="1109060" y="1339592"/>
            <a:ext cx="7809805"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361950" indent="-361950" eaLnBrk="1" hangingPunct="1"/>
            <a:r>
              <a:rPr lang="de-DE" altLang="de-DE" b="1" dirty="0" smtClean="0"/>
              <a:t>Urlaub</a:t>
            </a:r>
          </a:p>
          <a:p>
            <a:pPr marL="361950" indent="-361950" eaLnBrk="1" hangingPunct="1">
              <a:buFontTx/>
              <a:buChar char="•"/>
            </a:pPr>
            <a:r>
              <a:rPr lang="de-DE" altLang="de-DE" dirty="0"/>
              <a:t> Urlaubsantrag / </a:t>
            </a:r>
            <a:r>
              <a:rPr lang="de-DE" altLang="de-DE" dirty="0" smtClean="0"/>
              <a:t>Urlaubsgenehmigung</a:t>
            </a:r>
          </a:p>
          <a:p>
            <a:pPr marL="1104900" lvl="1" indent="-361950" eaLnBrk="1" hangingPunct="1">
              <a:buFontTx/>
              <a:buChar char="•"/>
            </a:pPr>
            <a:r>
              <a:rPr lang="de-DE" altLang="de-DE" dirty="0" smtClean="0"/>
              <a:t>Anspruch: 30 Tage</a:t>
            </a:r>
          </a:p>
          <a:p>
            <a:pPr marL="1104900" lvl="1" indent="-361950" eaLnBrk="1" hangingPunct="1">
              <a:buFontTx/>
              <a:buChar char="•"/>
            </a:pPr>
            <a:r>
              <a:rPr lang="de-DE" altLang="de-DE" dirty="0" smtClean="0"/>
              <a:t>Urlaubsjahr = Kalenderjahr </a:t>
            </a:r>
          </a:p>
          <a:p>
            <a:pPr marL="1104900" lvl="1" indent="-361950" eaLnBrk="1" hangingPunct="1">
              <a:buFontTx/>
              <a:buChar char="•"/>
            </a:pPr>
            <a:r>
              <a:rPr lang="de-DE" altLang="de-DE" dirty="0" smtClean="0"/>
              <a:t>Bei Übertragung: Inanspruchnahme bis spätestens 30. Juni </a:t>
            </a:r>
          </a:p>
          <a:p>
            <a:pPr marL="1104900" lvl="1" indent="-361950" eaLnBrk="1" hangingPunct="1">
              <a:buFontTx/>
              <a:buChar char="•"/>
            </a:pPr>
            <a:r>
              <a:rPr lang="de-DE" altLang="de-DE" dirty="0" smtClean="0"/>
              <a:t>Bei Kita: Festlegung des Urlaubs durch Schließtage + individuelle Tage</a:t>
            </a:r>
            <a:endParaRPr lang="de-DE" altLang="de-DE" dirty="0"/>
          </a:p>
          <a:p>
            <a:pPr marL="361950" indent="-361950" eaLnBrk="1" hangingPunct="1">
              <a:buFontTx/>
              <a:buChar char="•"/>
            </a:pPr>
            <a:r>
              <a:rPr lang="de-DE" altLang="de-DE" dirty="0"/>
              <a:t> Sonderurlaub </a:t>
            </a:r>
            <a:r>
              <a:rPr lang="de-DE" altLang="de-DE" dirty="0" smtClean="0"/>
              <a:t>(unbezahlt</a:t>
            </a:r>
            <a:r>
              <a:rPr lang="de-DE" altLang="de-DE" dirty="0"/>
              <a:t>) </a:t>
            </a:r>
          </a:p>
          <a:p>
            <a:pPr marL="361950" indent="-361950" eaLnBrk="1" hangingPunct="1">
              <a:buFontTx/>
              <a:buChar char="•"/>
            </a:pPr>
            <a:r>
              <a:rPr lang="de-DE" altLang="de-DE" dirty="0" smtClean="0"/>
              <a:t> Zusatzurlaub für Menschen mit Behinderung</a:t>
            </a:r>
          </a:p>
          <a:p>
            <a:pPr marL="1104900" lvl="1" indent="-361950" eaLnBrk="1" hangingPunct="1">
              <a:buFontTx/>
              <a:buChar char="•"/>
            </a:pPr>
            <a:r>
              <a:rPr lang="de-DE" altLang="de-DE" dirty="0" err="1" smtClean="0"/>
              <a:t>GdB</a:t>
            </a:r>
            <a:r>
              <a:rPr lang="de-DE" altLang="de-DE" dirty="0" smtClean="0"/>
              <a:t> 30 bis 50:	3 Tage</a:t>
            </a:r>
          </a:p>
          <a:p>
            <a:pPr marL="1104900" lvl="1" indent="-361950" eaLnBrk="1" hangingPunct="1">
              <a:buFontTx/>
              <a:buChar char="•"/>
            </a:pPr>
            <a:r>
              <a:rPr lang="de-DE" altLang="de-DE" dirty="0" err="1" smtClean="0"/>
              <a:t>GdB</a:t>
            </a:r>
            <a:r>
              <a:rPr lang="de-DE" altLang="de-DE" dirty="0" smtClean="0"/>
              <a:t> 50:	5 Tage</a:t>
            </a:r>
          </a:p>
          <a:p>
            <a:pPr marL="361950" indent="-361950" eaLnBrk="1" hangingPunct="1">
              <a:buFontTx/>
              <a:buChar char="•"/>
            </a:pPr>
            <a:endParaRPr lang="de-DE" altLang="de-DE" dirty="0">
              <a:sym typeface="Wingdings" panose="05000000000000000000" pitchFamily="2" charset="2"/>
            </a:endParaRPr>
          </a:p>
          <a:p>
            <a:pPr eaLnBrk="1" hangingPunct="1">
              <a:spcBef>
                <a:spcPts val="1200"/>
              </a:spcBef>
            </a:pPr>
            <a:r>
              <a:rPr lang="de-DE" altLang="de-DE" b="1" dirty="0" smtClean="0"/>
              <a:t>Arbeitsbefreiung</a:t>
            </a:r>
          </a:p>
          <a:p>
            <a:pPr eaLnBrk="1" hangingPunct="1"/>
            <a:r>
              <a:rPr lang="de-DE" altLang="de-DE" dirty="0" smtClean="0"/>
              <a:t>Freistellung von der Arbeit und Weiterzahlung der Vergütung </a:t>
            </a:r>
          </a:p>
          <a:p>
            <a:pPr marL="361950" indent="-361950" eaLnBrk="1" hangingPunct="1">
              <a:buFontTx/>
              <a:buChar char="•"/>
            </a:pPr>
            <a:r>
              <a:rPr lang="de-DE" altLang="de-DE" dirty="0" smtClean="0"/>
              <a:t>für </a:t>
            </a:r>
            <a:r>
              <a:rPr lang="de-DE" altLang="de-DE" dirty="0"/>
              <a:t>besondere </a:t>
            </a:r>
            <a:r>
              <a:rPr lang="de-DE" altLang="de-DE" dirty="0" smtClean="0"/>
              <a:t>Anlässe (z</a:t>
            </a:r>
            <a:r>
              <a:rPr lang="de-DE" altLang="de-DE" dirty="0"/>
              <a:t>. B. kirchliche Eheschließung, Taufe, Erstkommunion, Firmung, schwere Erkrankung eines Kindes, Tod des Ehepartners, </a:t>
            </a:r>
            <a:r>
              <a:rPr lang="de-DE" altLang="de-DE" dirty="0" smtClean="0"/>
              <a:t>eines Kindes </a:t>
            </a:r>
            <a:r>
              <a:rPr lang="de-DE" altLang="de-DE" dirty="0"/>
              <a:t>oder Elternteils, Arbeitsjubiläen; Jugendfreizeiten</a:t>
            </a:r>
            <a:r>
              <a:rPr lang="de-DE" altLang="de-DE" dirty="0" smtClean="0"/>
              <a:t>)</a:t>
            </a:r>
          </a:p>
          <a:p>
            <a:pPr marL="361950" indent="-361950" eaLnBrk="1" hangingPunct="1">
              <a:buFontTx/>
              <a:buChar char="•"/>
            </a:pPr>
            <a:r>
              <a:rPr lang="de-DE" dirty="0" smtClean="0"/>
              <a:t>Am Tag vor Karfreitag, vor Ostersonntag und Pfingstsonntag ab 12 Uhr</a:t>
            </a:r>
          </a:p>
          <a:p>
            <a:pPr marL="361950" indent="-361950" eaLnBrk="1" hangingPunct="1">
              <a:buFontTx/>
              <a:buChar char="•"/>
            </a:pPr>
            <a:r>
              <a:rPr lang="de-DE" dirty="0" smtClean="0"/>
              <a:t>Am 24.12. und 31.12. ganztags</a:t>
            </a:r>
            <a:endParaRPr lang="de-DE" dirty="0"/>
          </a:p>
          <a:p>
            <a:pPr marL="361950" indent="-361950" eaLnBrk="1" hangingPunct="1">
              <a:buFontTx/>
              <a:buChar char="•"/>
            </a:pPr>
            <a:endParaRPr lang="de-DE" altLang="de-DE" dirty="0">
              <a:sym typeface="Wingdings" panose="05000000000000000000" pitchFamily="2" charset="2"/>
            </a:endParaRPr>
          </a:p>
          <a:p>
            <a:pPr eaLnBrk="1" hangingPunct="1"/>
            <a:endParaRPr lang="de-DE" altLang="de-DE" dirty="0"/>
          </a:p>
        </p:txBody>
      </p:sp>
      <p:sp>
        <p:nvSpPr>
          <p:cNvPr id="11268"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1275" name="Rectangle 11"/>
          <p:cNvSpPr>
            <a:spLocks noChangeArrowheads="1"/>
          </p:cNvSpPr>
          <p:nvPr/>
        </p:nvSpPr>
        <p:spPr bwMode="auto">
          <a:xfrm>
            <a:off x="900113" y="549275"/>
            <a:ext cx="5111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2291" name="Rectangle 16"/>
          <p:cNvSpPr>
            <a:spLocks noChangeArrowheads="1"/>
          </p:cNvSpPr>
          <p:nvPr/>
        </p:nvSpPr>
        <p:spPr bwMode="auto">
          <a:xfrm>
            <a:off x="900113" y="549275"/>
            <a:ext cx="554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damit es richtig läuft?</a:t>
            </a:r>
          </a:p>
        </p:txBody>
      </p:sp>
      <p:sp>
        <p:nvSpPr>
          <p:cNvPr id="12293" name="Text Box 21"/>
          <p:cNvSpPr txBox="1">
            <a:spLocks noChangeArrowheads="1"/>
          </p:cNvSpPr>
          <p:nvPr/>
        </p:nvSpPr>
        <p:spPr bwMode="auto">
          <a:xfrm>
            <a:off x="1116013" y="1628775"/>
            <a:ext cx="7488237"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285750" indent="-285750" eaLnBrk="1" hangingPunct="1">
              <a:lnSpc>
                <a:spcPct val="150000"/>
              </a:lnSpc>
              <a:buFont typeface="Arial" panose="020B0604020202020204" pitchFamily="34" charset="0"/>
              <a:buChar char="•"/>
            </a:pPr>
            <a:r>
              <a:rPr lang="de-DE" altLang="de-DE" dirty="0"/>
              <a:t>Regelmäßige Mitarbeitergespräche führen (Lob und Kritik</a:t>
            </a:r>
            <a:r>
              <a:rPr lang="de-DE" altLang="de-DE" dirty="0" smtClean="0"/>
              <a:t>)</a:t>
            </a:r>
            <a:endParaRPr lang="de-DE" altLang="de-DE" dirty="0"/>
          </a:p>
          <a:p>
            <a:pPr marL="285750" indent="-285750" eaLnBrk="1" hangingPunct="1">
              <a:lnSpc>
                <a:spcPct val="150000"/>
              </a:lnSpc>
              <a:buFont typeface="Arial" panose="020B0604020202020204" pitchFamily="34" charset="0"/>
              <a:buChar char="•"/>
            </a:pPr>
            <a:r>
              <a:rPr lang="de-DE" altLang="de-DE" dirty="0"/>
              <a:t>Fortbildungen </a:t>
            </a:r>
            <a:r>
              <a:rPr lang="de-DE" altLang="de-DE" dirty="0" smtClean="0"/>
              <a:t>anbieten siehe </a:t>
            </a:r>
            <a:r>
              <a:rPr lang="de-DE" altLang="de-DE" dirty="0" smtClean="0">
                <a:solidFill>
                  <a:srgbClr val="FE0002"/>
                </a:solidFill>
              </a:rPr>
              <a:t>www.ipb-freiburg.de</a:t>
            </a:r>
          </a:p>
          <a:p>
            <a:pPr marL="285750" indent="-285750" eaLnBrk="1" hangingPunct="1">
              <a:lnSpc>
                <a:spcPct val="150000"/>
              </a:lnSpc>
              <a:buFont typeface="Arial" panose="020B0604020202020204" pitchFamily="34" charset="0"/>
              <a:buChar char="•"/>
            </a:pPr>
            <a:r>
              <a:rPr lang="de-DE" altLang="de-DE" dirty="0"/>
              <a:t>Zielvereinbarungsgespräche einmal pro Jahr </a:t>
            </a:r>
          </a:p>
          <a:p>
            <a:pPr defTabSz="268288" eaLnBrk="1" hangingPunct="1">
              <a:lnSpc>
                <a:spcPct val="150000"/>
              </a:lnSpc>
            </a:pPr>
            <a:r>
              <a:rPr lang="de-DE" altLang="de-DE" dirty="0" smtClean="0"/>
              <a:t>	Infos </a:t>
            </a:r>
            <a:r>
              <a:rPr lang="de-DE" altLang="de-DE" dirty="0"/>
              <a:t>und Leitfaden unter </a:t>
            </a:r>
            <a:r>
              <a:rPr lang="de-DE" altLang="de-DE" dirty="0">
                <a:solidFill>
                  <a:srgbClr val="FE0002"/>
                </a:solidFill>
              </a:rPr>
              <a:t>http://www.ebfr.de/html/zielvereinbarungen.html</a:t>
            </a:r>
          </a:p>
          <a:p>
            <a:pPr marL="285750" indent="-285750" eaLnBrk="1" hangingPunct="1">
              <a:lnSpc>
                <a:spcPct val="150000"/>
              </a:lnSpc>
              <a:buFont typeface="Arial" panose="020B0604020202020204" pitchFamily="34" charset="0"/>
              <a:buChar char="•"/>
            </a:pPr>
            <a:r>
              <a:rPr lang="de-DE" altLang="de-DE" dirty="0"/>
              <a:t>Supervisionen als Mittel in kritischen Situationen</a:t>
            </a:r>
          </a:p>
          <a:p>
            <a:pPr eaLnBrk="1" hangingPunct="1">
              <a:lnSpc>
                <a:spcPct val="150000"/>
              </a:lnSpc>
            </a:pPr>
            <a:r>
              <a:rPr lang="de-DE" altLang="de-DE" dirty="0" smtClean="0"/>
              <a:t>     Kontakt </a:t>
            </a:r>
            <a:r>
              <a:rPr lang="de-DE" altLang="de-DE" dirty="0"/>
              <a:t>über </a:t>
            </a:r>
            <a:r>
              <a:rPr lang="de-DE" altLang="de-DE" dirty="0">
                <a:solidFill>
                  <a:srgbClr val="FE0002"/>
                </a:solidFill>
              </a:rPr>
              <a:t>www.ipb-freiburg.de</a:t>
            </a:r>
          </a:p>
          <a:p>
            <a:pPr marL="285750" indent="-285750" eaLnBrk="1" hangingPunct="1">
              <a:lnSpc>
                <a:spcPct val="150000"/>
              </a:lnSpc>
              <a:buFont typeface="Arial" panose="020B0604020202020204" pitchFamily="34" charset="0"/>
              <a:buChar char="•"/>
            </a:pPr>
            <a:r>
              <a:rPr lang="de-DE" altLang="de-DE" dirty="0" smtClean="0"/>
              <a:t>Fürsorge bei Krankheit</a:t>
            </a:r>
          </a:p>
          <a:p>
            <a:pPr marL="285750" indent="-285750" eaLnBrk="1" hangingPunct="1">
              <a:lnSpc>
                <a:spcPct val="150000"/>
              </a:lnSpc>
              <a:buFont typeface="Arial" panose="020B0604020202020204" pitchFamily="34" charset="0"/>
              <a:buChar char="•"/>
            </a:pPr>
            <a:r>
              <a:rPr lang="de-DE" altLang="de-DE" dirty="0" smtClean="0"/>
              <a:t>Geburtstage und Jubiläen nicht vergessen</a:t>
            </a:r>
          </a:p>
          <a:p>
            <a:pPr eaLnBrk="1" hangingPunct="1"/>
            <a:endParaRPr lang="de-DE" altLang="de-DE" b="1" dirty="0"/>
          </a:p>
          <a:p>
            <a:pPr eaLnBrk="1" hangingPunct="1"/>
            <a:endParaRPr lang="de-DE" altLang="de-DE"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979712" y="260648"/>
            <a:ext cx="532859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sz="3500" dirty="0" smtClean="0">
                <a:solidFill>
                  <a:schemeClr val="tx2"/>
                </a:solidFill>
              </a:rPr>
              <a:t>Agenda</a:t>
            </a:r>
            <a:endParaRPr lang="de-DE" altLang="de-DE" sz="3500" dirty="0">
              <a:solidFill>
                <a:schemeClr val="tx2"/>
              </a:solidFill>
            </a:endParaRPr>
          </a:p>
        </p:txBody>
      </p:sp>
      <p:sp>
        <p:nvSpPr>
          <p:cNvPr id="3075" name="Text Box 3"/>
          <p:cNvSpPr txBox="1">
            <a:spLocks noChangeArrowheads="1"/>
          </p:cNvSpPr>
          <p:nvPr/>
        </p:nvSpPr>
        <p:spPr bwMode="auto">
          <a:xfrm>
            <a:off x="1691680" y="1657742"/>
            <a:ext cx="6605587" cy="4524315"/>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b="1" dirty="0" smtClean="0"/>
          </a:p>
          <a:p>
            <a:pPr marL="285750" indent="-285750" eaLnBrk="1" hangingPunct="1">
              <a:buFont typeface="Arial" panose="020B0604020202020204" pitchFamily="34" charset="0"/>
              <a:buChar char="•"/>
              <a:defRPr/>
            </a:pPr>
            <a:r>
              <a:rPr lang="de-DE" altLang="de-DE" b="1" dirty="0" smtClean="0"/>
              <a:t>Rechtsgrundlagen / Leitplanken</a:t>
            </a:r>
          </a:p>
          <a:p>
            <a:pPr eaLnBrk="1" hangingPunct="1">
              <a:defRPr/>
            </a:pPr>
            <a:endParaRPr lang="de-DE" altLang="de-DE" b="1" dirty="0" smtClean="0"/>
          </a:p>
          <a:p>
            <a:pPr marL="1028700" lvl="1" eaLnBrk="1" hangingPunct="1">
              <a:buFont typeface="Arial" panose="020B0604020202020204" pitchFamily="34" charset="0"/>
              <a:buChar char="•"/>
              <a:defRPr/>
            </a:pPr>
            <a:r>
              <a:rPr lang="de-DE" altLang="de-DE" b="1" dirty="0" smtClean="0"/>
              <a:t>Arbeitsrechtliche Grundlagen</a:t>
            </a:r>
          </a:p>
          <a:p>
            <a:pPr marL="1028700" lvl="1" eaLnBrk="1" hangingPunct="1">
              <a:buFont typeface="Arial" panose="020B0604020202020204" pitchFamily="34" charset="0"/>
              <a:buChar char="•"/>
              <a:defRPr/>
            </a:pPr>
            <a:r>
              <a:rPr lang="de-DE" altLang="de-DE" b="1" dirty="0" smtClean="0"/>
              <a:t>Grundordnung des kirchlichen Dienstes</a:t>
            </a:r>
          </a:p>
          <a:p>
            <a:pPr marL="1028700" lvl="1" eaLnBrk="1" hangingPunct="1">
              <a:buFont typeface="Arial" panose="020B0604020202020204" pitchFamily="34" charset="0"/>
              <a:buChar char="•"/>
              <a:defRPr/>
            </a:pPr>
            <a:r>
              <a:rPr lang="de-DE" altLang="de-DE" b="1" dirty="0" smtClean="0"/>
              <a:t>Stellenplan</a:t>
            </a:r>
          </a:p>
          <a:p>
            <a:pPr marL="1028700" lvl="1" eaLnBrk="1" hangingPunct="1">
              <a:buFont typeface="Arial" panose="020B0604020202020204" pitchFamily="34" charset="0"/>
              <a:buChar char="•"/>
              <a:defRPr/>
            </a:pPr>
            <a:r>
              <a:rPr lang="de-DE" altLang="de-DE" b="1" dirty="0" smtClean="0"/>
              <a:t>Hindernisse</a:t>
            </a:r>
          </a:p>
          <a:p>
            <a:pPr eaLnBrk="1" hangingPunct="1">
              <a:defRPr/>
            </a:pPr>
            <a:r>
              <a:rPr lang="de-DE" altLang="de-DE" b="1" dirty="0" smtClean="0"/>
              <a:t> </a:t>
            </a:r>
          </a:p>
          <a:p>
            <a:pPr marL="285750" indent="-285750" eaLnBrk="1" hangingPunct="1">
              <a:buFont typeface="Arial" panose="020B0604020202020204" pitchFamily="34" charset="0"/>
              <a:buChar char="•"/>
              <a:defRPr/>
            </a:pPr>
            <a:r>
              <a:rPr lang="de-DE" altLang="de-DE" b="1" dirty="0" smtClean="0"/>
              <a:t>Arten der Beschäftigung</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dirty="0" smtClean="0"/>
              <a:t>Was tun, damit es richtig läuft?</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dirty="0" smtClean="0"/>
              <a:t>Sondersachverhalte</a:t>
            </a:r>
          </a:p>
          <a:p>
            <a:pPr eaLnBrk="1" hangingPunct="1">
              <a:defRPr/>
            </a:pPr>
            <a:endParaRPr lang="de-DE" altLang="de-DE" b="1" dirty="0" smtClean="0"/>
          </a:p>
          <a:p>
            <a:pPr marL="285750" indent="-285750" eaLnBrk="1" hangingPunct="1">
              <a:buFont typeface="Arial" panose="020B0604020202020204" pitchFamily="34" charset="0"/>
              <a:buChar char="•"/>
              <a:defRPr/>
            </a:pPr>
            <a:r>
              <a:rPr lang="de-DE" altLang="de-DE" b="1" dirty="0" smtClean="0"/>
              <a:t>Was tun, wenn es nicht mehr richtig läuft?</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dirty="0" smtClean="0"/>
              <a:t>Mitarbeitervertretung</a:t>
            </a:r>
          </a:p>
          <a:p>
            <a:pPr eaLnBrk="1" hangingPunct="1">
              <a:buFont typeface="Wingdings" pitchFamily="2" charset="2"/>
              <a:buNone/>
              <a:defRPr/>
            </a:pPr>
            <a:endParaRPr lang="de-DE" altLang="de-DE" b="1" dirty="0" smtClean="0"/>
          </a:p>
        </p:txBody>
      </p:sp>
      <p:sp>
        <p:nvSpPr>
          <p:cNvPr id="30" name="Fußzeilenplatzhalter 29"/>
          <p:cNvSpPr>
            <a:spLocks noGrp="1"/>
          </p:cNvSpPr>
          <p:nvPr>
            <p:ph type="ftr" sz="quarter" idx="4294967295"/>
          </p:nvPr>
        </p:nvSpPr>
        <p:spPr>
          <a:xfrm>
            <a:off x="0" y="6356350"/>
            <a:ext cx="8820472" cy="365125"/>
          </a:xfrm>
        </p:spPr>
        <p:txBody>
          <a:bodyPr/>
          <a:lstStyle/>
          <a:p>
            <a:pPr>
              <a:defRPr/>
            </a:pPr>
            <a:r>
              <a:rPr lang="de-DE" altLang="de-DE" smtClean="0"/>
              <a:t>Verrechnungsstelle für katholische Kirchengemeinden XXX - Informationsveranstaltung für Stiftungsräte</a:t>
            </a:r>
            <a:endParaRPr lang="de-DE" altLang="de-D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2291" name="Rectangle 16"/>
          <p:cNvSpPr>
            <a:spLocks noChangeArrowheads="1"/>
          </p:cNvSpPr>
          <p:nvPr/>
        </p:nvSpPr>
        <p:spPr bwMode="auto">
          <a:xfrm>
            <a:off x="900112" y="549275"/>
            <a:ext cx="66242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Sachbezüge</a:t>
            </a:r>
            <a:endParaRPr lang="de-DE" altLang="de-DE" sz="2400" b="1" dirty="0"/>
          </a:p>
        </p:txBody>
      </p:sp>
      <p:sp>
        <p:nvSpPr>
          <p:cNvPr id="12293" name="Text Box 21"/>
          <p:cNvSpPr txBox="1">
            <a:spLocks noChangeArrowheads="1"/>
          </p:cNvSpPr>
          <p:nvPr/>
        </p:nvSpPr>
        <p:spPr bwMode="auto">
          <a:xfrm>
            <a:off x="898525" y="1461096"/>
            <a:ext cx="7993955"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285750" indent="-285750" eaLnBrk="1" hangingPunct="1">
              <a:lnSpc>
                <a:spcPct val="150000"/>
              </a:lnSpc>
              <a:buFont typeface="Arial" panose="020B0604020202020204" pitchFamily="34" charset="0"/>
              <a:buChar char="•"/>
            </a:pPr>
            <a:r>
              <a:rPr lang="de-DE" altLang="de-DE" b="1" dirty="0" smtClean="0"/>
              <a:t>Geschenke</a:t>
            </a:r>
            <a:r>
              <a:rPr lang="de-DE" altLang="de-DE" dirty="0" smtClean="0"/>
              <a:t> – Steuerfreigrenze (bei Überschreitung Steuerpflicht ab dem 1. Euro!)</a:t>
            </a:r>
          </a:p>
          <a:p>
            <a:pPr marL="1028700" lvl="1" eaLnBrk="1" hangingPunct="1">
              <a:lnSpc>
                <a:spcPct val="150000"/>
              </a:lnSpc>
              <a:buFont typeface="Arial" panose="020B0604020202020204" pitchFamily="34" charset="0"/>
              <a:buChar char="•"/>
            </a:pPr>
            <a:r>
              <a:rPr lang="de-DE" altLang="de-DE" dirty="0" smtClean="0"/>
              <a:t>bei persönlichem Anlass:	max. 60 € für gleichen Anlass</a:t>
            </a:r>
          </a:p>
          <a:p>
            <a:pPr marL="1028700" lvl="1" eaLnBrk="1" hangingPunct="1">
              <a:lnSpc>
                <a:spcPct val="150000"/>
              </a:lnSpc>
              <a:buFont typeface="Arial" panose="020B0604020202020204" pitchFamily="34" charset="0"/>
              <a:buChar char="•"/>
            </a:pPr>
            <a:r>
              <a:rPr lang="de-DE" altLang="de-DE" dirty="0" smtClean="0"/>
              <a:t>aus sonstigem Anlass: 	44 € </a:t>
            </a:r>
            <a:endParaRPr lang="de-DE" altLang="de-DE" dirty="0"/>
          </a:p>
          <a:p>
            <a:pPr marL="1028700" lvl="1" eaLnBrk="1" hangingPunct="1">
              <a:lnSpc>
                <a:spcPct val="150000"/>
              </a:lnSpc>
              <a:buFont typeface="Arial" panose="020B0604020202020204" pitchFamily="34" charset="0"/>
              <a:buChar char="•"/>
            </a:pPr>
            <a:r>
              <a:rPr lang="de-DE" altLang="de-DE" dirty="0" smtClean="0"/>
              <a:t>Achtung: Amazon-Gutscheine werden wie Bargeld behandelt!</a:t>
            </a:r>
          </a:p>
          <a:p>
            <a:pPr marL="285750" indent="-285750" eaLnBrk="1" hangingPunct="1">
              <a:lnSpc>
                <a:spcPct val="150000"/>
              </a:lnSpc>
              <a:buFont typeface="Arial" panose="020B0604020202020204" pitchFamily="34" charset="0"/>
              <a:buChar char="•"/>
            </a:pPr>
            <a:r>
              <a:rPr lang="de-DE" altLang="de-DE" b="1" dirty="0" smtClean="0"/>
              <a:t>Bewirtung</a:t>
            </a:r>
          </a:p>
          <a:p>
            <a:pPr marL="1028700" lvl="1" eaLnBrk="1" hangingPunct="1">
              <a:lnSpc>
                <a:spcPct val="150000"/>
              </a:lnSpc>
              <a:buFont typeface="Arial" panose="020B0604020202020204" pitchFamily="34" charset="0"/>
              <a:buChar char="•"/>
            </a:pPr>
            <a:r>
              <a:rPr lang="de-DE" altLang="de-DE" dirty="0" smtClean="0"/>
              <a:t>abhängig vom Teilnehmerkreis und Anlass</a:t>
            </a:r>
          </a:p>
          <a:p>
            <a:pPr marL="285750" indent="-285750" eaLnBrk="1" hangingPunct="1">
              <a:lnSpc>
                <a:spcPct val="150000"/>
              </a:lnSpc>
              <a:buFont typeface="Arial" panose="020B0604020202020204" pitchFamily="34" charset="0"/>
              <a:buChar char="•"/>
            </a:pPr>
            <a:r>
              <a:rPr lang="de-DE" altLang="de-DE" b="1" dirty="0" smtClean="0"/>
              <a:t>Betriebsveranstaltungen</a:t>
            </a:r>
            <a:r>
              <a:rPr lang="de-DE" altLang="de-DE" dirty="0" smtClean="0"/>
              <a:t> (z. B. Helferfeste, Weihnachtsfeiern)</a:t>
            </a:r>
          </a:p>
          <a:p>
            <a:pPr marL="1028700" lvl="1" eaLnBrk="1" hangingPunct="1">
              <a:lnSpc>
                <a:spcPct val="150000"/>
              </a:lnSpc>
              <a:buFont typeface="Arial" panose="020B0604020202020204" pitchFamily="34" charset="0"/>
              <a:buChar char="•"/>
            </a:pPr>
            <a:r>
              <a:rPr lang="de-DE" altLang="de-DE" dirty="0" smtClean="0"/>
              <a:t>Freibetrag 110 € für max. 2 Veranstaltungen/Jahr</a:t>
            </a:r>
          </a:p>
          <a:p>
            <a:pPr eaLnBrk="1" hangingPunct="1">
              <a:lnSpc>
                <a:spcPct val="150000"/>
              </a:lnSpc>
            </a:pPr>
            <a:r>
              <a:rPr lang="de-DE" altLang="de-DE" b="1" dirty="0" smtClean="0"/>
              <a:t>Dokumentation und Abrechnung über die entsprechenden Formulare zwingend!</a:t>
            </a:r>
          </a:p>
          <a:p>
            <a:pPr eaLnBrk="1" hangingPunct="1">
              <a:lnSpc>
                <a:spcPct val="150000"/>
              </a:lnSpc>
            </a:pPr>
            <a:endParaRPr lang="de-DE" altLang="de-DE" dirty="0" smtClean="0"/>
          </a:p>
          <a:p>
            <a:pPr eaLnBrk="1" hangingPunct="1"/>
            <a:r>
              <a:rPr lang="de-DE" altLang="de-DE" dirty="0" smtClean="0"/>
              <a:t>Sachbezüge bzw. Sachleistungen = geldwerte Vorteile sind von Arbeitnehmern zu versteuern, soweit keine Freibeträge gegeben sind – es fallen zusätzlich Sozialversicherungsbeiträge an</a:t>
            </a:r>
          </a:p>
          <a:p>
            <a:pPr eaLnBrk="1" hangingPunct="1"/>
            <a:r>
              <a:rPr lang="de-DE" altLang="de-DE" dirty="0" smtClean="0"/>
              <a:t>z. B. vergünstigte Miete (im Vergleich zur ortsüblichen Miete)</a:t>
            </a:r>
            <a:endParaRPr lang="de-DE" altLang="de-DE" dirty="0"/>
          </a:p>
          <a:p>
            <a:pPr eaLnBrk="1" hangingPunct="1"/>
            <a:endParaRPr lang="de-DE" altLang="de-DE" b="1" dirty="0"/>
          </a:p>
          <a:p>
            <a:pPr eaLnBrk="1" hangingPunct="1"/>
            <a:endParaRPr lang="de-DE" altLang="de-DE"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20278100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4341" name="Rectangle 5"/>
          <p:cNvSpPr>
            <a:spLocks noChangeArrowheads="1"/>
          </p:cNvSpPr>
          <p:nvPr/>
        </p:nvSpPr>
        <p:spPr bwMode="auto">
          <a:xfrm>
            <a:off x="900113" y="549275"/>
            <a:ext cx="59039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pic>
        <p:nvPicPr>
          <p:cNvPr id="4" name="Grafik 3"/>
          <p:cNvPicPr>
            <a:picLocks noChangeAspect="1"/>
          </p:cNvPicPr>
          <p:nvPr/>
        </p:nvPicPr>
        <p:blipFill>
          <a:blip r:embed="rId2">
            <a:duotone>
              <a:prstClr val="black"/>
              <a:srgbClr val="FE9934">
                <a:tint val="45000"/>
                <a:satMod val="400000"/>
              </a:srgbClr>
            </a:duotone>
            <a:extLst>
              <a:ext uri="{BEBA8EAE-BF5A-486C-A8C5-ECC9F3942E4B}">
                <a14:imgProps xmlns:a14="http://schemas.microsoft.com/office/drawing/2010/main">
                  <a14:imgLayer r:embed="rId3">
                    <a14:imgEffect>
                      <a14:artisticPhotocopy/>
                    </a14:imgEffect>
                    <a14:imgEffect>
                      <a14:colorTemperature colorTemp="4700"/>
                    </a14:imgEffect>
                    <a14:imgEffect>
                      <a14:saturation sat="66000"/>
                    </a14:imgEffect>
                  </a14:imgLayer>
                </a14:imgProps>
              </a:ext>
            </a:extLst>
          </a:blip>
          <a:stretch>
            <a:fillRect/>
          </a:stretch>
        </p:blipFill>
        <p:spPr>
          <a:xfrm>
            <a:off x="1177691" y="1424558"/>
            <a:ext cx="7285351" cy="3737172"/>
          </a:xfrm>
          <a:prstGeom prst="rect">
            <a:avLst/>
          </a:prstGeom>
        </p:spPr>
      </p:pic>
      <p:sp>
        <p:nvSpPr>
          <p:cNvPr id="9" name="Line 11"/>
          <p:cNvSpPr>
            <a:spLocks noChangeShapeType="1"/>
          </p:cNvSpPr>
          <p:nvPr/>
        </p:nvSpPr>
        <p:spPr bwMode="auto">
          <a:xfrm>
            <a:off x="1233975" y="5517232"/>
            <a:ext cx="7239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11" name="Text Box 12"/>
          <p:cNvSpPr txBox="1">
            <a:spLocks noChangeArrowheads="1"/>
          </p:cNvSpPr>
          <p:nvPr/>
        </p:nvSpPr>
        <p:spPr bwMode="auto">
          <a:xfrm>
            <a:off x="3635896" y="5053681"/>
            <a:ext cx="2597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b="1" dirty="0"/>
              <a:t>Mittel wird immer stärker</a:t>
            </a:r>
          </a:p>
        </p:txBody>
      </p:sp>
      <p:sp>
        <p:nvSpPr>
          <p:cNvPr id="5" name="Textfeld 4"/>
          <p:cNvSpPr txBox="1"/>
          <p:nvPr/>
        </p:nvSpPr>
        <p:spPr>
          <a:xfrm>
            <a:off x="1475656" y="1700808"/>
            <a:ext cx="2664296" cy="338554"/>
          </a:xfrm>
          <a:prstGeom prst="rect">
            <a:avLst/>
          </a:prstGeom>
          <a:noFill/>
        </p:spPr>
        <p:txBody>
          <a:bodyPr wrap="square" rtlCol="0">
            <a:spAutoFit/>
          </a:bodyPr>
          <a:lstStyle/>
          <a:p>
            <a:r>
              <a:rPr lang="de-DE" dirty="0" smtClean="0"/>
              <a:t>Stufenleiter der Sanktionen</a:t>
            </a:r>
            <a:endParaRPr lang="de-DE"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6387" name="Text Box 4"/>
          <p:cNvSpPr txBox="1">
            <a:spLocks noChangeArrowheads="1"/>
          </p:cNvSpPr>
          <p:nvPr/>
        </p:nvSpPr>
        <p:spPr bwMode="auto">
          <a:xfrm>
            <a:off x="1187624" y="1412776"/>
            <a:ext cx="7704856" cy="4785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180975" indent="-180975" eaLnBrk="1" hangingPunct="1"/>
            <a:r>
              <a:rPr lang="de-DE" altLang="de-DE" sz="1400" b="1" dirty="0"/>
              <a:t>Ermahnung</a:t>
            </a:r>
          </a:p>
          <a:p>
            <a:pPr marL="342900" indent="-342900" eaLnBrk="1" hangingPunct="1">
              <a:buFontTx/>
              <a:buChar char="•"/>
            </a:pPr>
            <a:r>
              <a:rPr lang="de-DE" altLang="de-DE" sz="1400" dirty="0"/>
              <a:t>rügt ein vertragswidriges Fehlverhalten</a:t>
            </a:r>
          </a:p>
          <a:p>
            <a:pPr marL="342900" indent="-342900" eaLnBrk="1" hangingPunct="1">
              <a:buFontTx/>
              <a:buChar char="•"/>
            </a:pPr>
            <a:r>
              <a:rPr lang="de-DE" altLang="de-DE" sz="1400" dirty="0"/>
              <a:t>mahnt zur </a:t>
            </a:r>
            <a:r>
              <a:rPr lang="de-DE" altLang="de-DE" sz="1400" dirty="0" smtClean="0"/>
              <a:t>Besserung</a:t>
            </a:r>
          </a:p>
          <a:p>
            <a:pPr marL="342900" indent="-342900" eaLnBrk="1" hangingPunct="1">
              <a:buFontTx/>
              <a:buChar char="•"/>
            </a:pPr>
            <a:r>
              <a:rPr lang="de-DE" altLang="de-DE" sz="1400" dirty="0" smtClean="0"/>
              <a:t>Im Falle der mündlichen Ermahnung ist die Dokumentation des Gesprächs erforderlich</a:t>
            </a:r>
            <a:endParaRPr lang="de-DE" altLang="de-DE" sz="1400" dirty="0"/>
          </a:p>
          <a:p>
            <a:pPr eaLnBrk="1" hangingPunct="1"/>
            <a:endParaRPr lang="de-DE" altLang="de-DE" sz="1400" b="1" dirty="0" smtClean="0"/>
          </a:p>
          <a:p>
            <a:pPr eaLnBrk="1" hangingPunct="1"/>
            <a:r>
              <a:rPr lang="de-DE" altLang="de-DE" sz="1400" b="1" dirty="0" smtClean="0"/>
              <a:t>Abmahnung - </a:t>
            </a:r>
            <a:r>
              <a:rPr lang="de-DE" altLang="de-DE" sz="1400" dirty="0" smtClean="0"/>
              <a:t>zusätzlich zu den Bestandteilen der Ermahnung:</a:t>
            </a:r>
            <a:endParaRPr lang="de-DE" altLang="de-DE" sz="1400" dirty="0"/>
          </a:p>
          <a:p>
            <a:pPr eaLnBrk="1" hangingPunct="1">
              <a:buFontTx/>
              <a:buChar char="•"/>
            </a:pPr>
            <a:r>
              <a:rPr lang="de-DE" altLang="de-DE" sz="1400" dirty="0"/>
              <a:t> droht arbeitsrechtliche </a:t>
            </a:r>
            <a:r>
              <a:rPr lang="de-DE" altLang="de-DE" sz="1400" dirty="0" smtClean="0"/>
              <a:t>Konsequenzen bei weiterem Verstoß bis hin zur Kündigung an</a:t>
            </a:r>
          </a:p>
          <a:p>
            <a:pPr marL="180975" indent="-180975" eaLnBrk="1" hangingPunct="1"/>
            <a:endParaRPr lang="de-DE" altLang="de-DE" sz="1400" i="1" dirty="0" smtClean="0">
              <a:sym typeface="Wingdings" pitchFamily="2" charset="2"/>
            </a:endParaRPr>
          </a:p>
          <a:p>
            <a:pPr marL="180975" indent="-180975" eaLnBrk="1" hangingPunct="1"/>
            <a:endParaRPr lang="de-DE" altLang="de-DE" sz="1400" i="1" dirty="0" smtClean="0">
              <a:sym typeface="Wingdings" pitchFamily="2" charset="2"/>
            </a:endParaRPr>
          </a:p>
          <a:p>
            <a:pPr marL="180975" indent="-180975" eaLnBrk="1" hangingPunct="1"/>
            <a:r>
              <a:rPr lang="de-DE" altLang="de-DE" sz="1400" i="1" dirty="0" smtClean="0">
                <a:sym typeface="Wingdings" pitchFamily="2" charset="2"/>
              </a:rPr>
              <a:t>Formale </a:t>
            </a:r>
            <a:r>
              <a:rPr lang="de-DE" altLang="de-DE" sz="1400" i="1" dirty="0">
                <a:sym typeface="Wingdings" pitchFamily="2" charset="2"/>
              </a:rPr>
              <a:t>Voraussetzungen:</a:t>
            </a:r>
          </a:p>
          <a:p>
            <a:pPr marL="180975" indent="-180975" eaLnBrk="1" hangingPunct="1">
              <a:spcBef>
                <a:spcPts val="600"/>
              </a:spcBef>
              <a:buFontTx/>
              <a:buChar char="•"/>
            </a:pPr>
            <a:r>
              <a:rPr lang="de-DE" altLang="de-DE" sz="1400" dirty="0">
                <a:sym typeface="Wingdings" pitchFamily="2" charset="2"/>
              </a:rPr>
              <a:t>schriftlich, unter Benennung des Zeitpunktes und Beschreibung des Verstoßes</a:t>
            </a:r>
          </a:p>
          <a:p>
            <a:pPr marL="180975" indent="-180975" eaLnBrk="1" hangingPunct="1">
              <a:spcBef>
                <a:spcPts val="600"/>
              </a:spcBef>
              <a:buFontTx/>
              <a:buChar char="•"/>
            </a:pPr>
            <a:r>
              <a:rPr lang="de-DE" altLang="de-DE" sz="1400" dirty="0">
                <a:sym typeface="Wingdings" pitchFamily="2" charset="2"/>
              </a:rPr>
              <a:t>in einem zeitlich begrenzten Rahmen (max. innerhalb von 14 Tagen nach Verstoß)</a:t>
            </a:r>
          </a:p>
          <a:p>
            <a:pPr marL="180975" indent="-180975" eaLnBrk="1" hangingPunct="1">
              <a:spcBef>
                <a:spcPts val="600"/>
              </a:spcBef>
              <a:buFontTx/>
              <a:buChar char="•"/>
            </a:pPr>
            <a:r>
              <a:rPr lang="de-DE" altLang="de-DE" sz="1400" dirty="0" smtClean="0">
                <a:sym typeface="Wingdings" pitchFamily="2" charset="2"/>
              </a:rPr>
              <a:t>Möglichkeit </a:t>
            </a:r>
            <a:r>
              <a:rPr lang="de-DE" altLang="de-DE" sz="1400" dirty="0">
                <a:sym typeface="Wingdings" pitchFamily="2" charset="2"/>
              </a:rPr>
              <a:t>einräumen zur </a:t>
            </a:r>
            <a:r>
              <a:rPr lang="de-DE" altLang="de-DE" sz="1400" dirty="0" smtClean="0">
                <a:sym typeface="Wingdings" pitchFamily="2" charset="2"/>
              </a:rPr>
              <a:t>Gegendarstellung / ggf. Anhörung vorab</a:t>
            </a:r>
          </a:p>
          <a:p>
            <a:pPr marL="180975" indent="-180975" eaLnBrk="1" hangingPunct="1">
              <a:spcBef>
                <a:spcPts val="600"/>
              </a:spcBef>
              <a:buFontTx/>
              <a:buChar char="•"/>
            </a:pPr>
            <a:r>
              <a:rPr lang="de-DE" altLang="de-DE" sz="1400" dirty="0"/>
              <a:t>bei einer anderen Pflichtverletzung muss neu abgemahnt werden</a:t>
            </a:r>
            <a:endParaRPr lang="de-DE" altLang="de-DE" sz="1400" dirty="0">
              <a:sym typeface="Wingdings" pitchFamily="2" charset="2"/>
            </a:endParaRPr>
          </a:p>
          <a:p>
            <a:pPr marL="180975" indent="-180975" eaLnBrk="1" hangingPunct="1">
              <a:buFontTx/>
              <a:buChar char="•"/>
            </a:pPr>
            <a:endParaRPr lang="de-DE" altLang="de-DE" sz="1400" dirty="0" smtClean="0">
              <a:sym typeface="Wingdings" pitchFamily="2" charset="2"/>
            </a:endParaRPr>
          </a:p>
          <a:p>
            <a:pPr eaLnBrk="1" hangingPunct="1"/>
            <a:endParaRPr lang="de-DE" altLang="de-DE" sz="1400" dirty="0">
              <a:sym typeface="Wingdings" pitchFamily="2" charset="2"/>
            </a:endParaRPr>
          </a:p>
          <a:p>
            <a:pPr marL="180975" indent="-180975" eaLnBrk="1" hangingPunct="1">
              <a:buClr>
                <a:srgbClr val="FC2A14"/>
              </a:buClr>
              <a:buFont typeface="Arial" charset="0"/>
              <a:buChar char="►"/>
            </a:pPr>
            <a:r>
              <a:rPr lang="de-DE" altLang="de-DE" sz="1400" dirty="0">
                <a:sym typeface="Wingdings" pitchFamily="2" charset="2"/>
              </a:rPr>
              <a:t> </a:t>
            </a:r>
            <a:r>
              <a:rPr lang="de-DE" altLang="de-DE" sz="1400" b="1" dirty="0">
                <a:sym typeface="Wingdings" pitchFamily="2" charset="2"/>
              </a:rPr>
              <a:t>bei Schwierigkeiten und Vertragsverstößen </a:t>
            </a:r>
            <a:r>
              <a:rPr lang="de-DE" altLang="de-DE" sz="1400" b="1" dirty="0" smtClean="0">
                <a:sym typeface="Wingdings" pitchFamily="2" charset="2"/>
              </a:rPr>
              <a:t>sofort handeln</a:t>
            </a:r>
            <a:endParaRPr lang="de-DE" altLang="de-DE" sz="1400" b="1" dirty="0">
              <a:sym typeface="Wingdings" pitchFamily="2" charset="2"/>
            </a:endParaRPr>
          </a:p>
          <a:p>
            <a:pPr marL="180975" indent="-180975" eaLnBrk="1" hangingPunct="1">
              <a:spcBef>
                <a:spcPts val="600"/>
              </a:spcBef>
              <a:buClr>
                <a:srgbClr val="FC2A14"/>
              </a:buClr>
              <a:buFont typeface="Arial" charset="0"/>
              <a:buChar char="►"/>
            </a:pPr>
            <a:r>
              <a:rPr lang="de-DE" altLang="de-DE" sz="1400" dirty="0" smtClean="0">
                <a:sym typeface="Wingdings" pitchFamily="2" charset="2"/>
              </a:rPr>
              <a:t> </a:t>
            </a:r>
            <a:r>
              <a:rPr lang="de-DE" altLang="de-DE" sz="1400" b="1" dirty="0" smtClean="0">
                <a:sym typeface="Wingdings" pitchFamily="2" charset="2"/>
              </a:rPr>
              <a:t>Voraussetzung für verhaltensbedingte </a:t>
            </a:r>
            <a:r>
              <a:rPr lang="de-DE" altLang="de-DE" sz="1400" b="1" dirty="0">
                <a:sym typeface="Wingdings" pitchFamily="2" charset="2"/>
              </a:rPr>
              <a:t>Kündigung</a:t>
            </a:r>
          </a:p>
          <a:p>
            <a:pPr eaLnBrk="1" hangingPunct="1"/>
            <a:r>
              <a:rPr lang="de-DE" altLang="de-DE" sz="1400" dirty="0" smtClean="0"/>
              <a:t> </a:t>
            </a:r>
            <a:endParaRPr lang="de-DE" altLang="de-DE" sz="1400" dirty="0"/>
          </a:p>
          <a:p>
            <a:pPr eaLnBrk="1" hangingPunct="1"/>
            <a:endParaRPr lang="de-DE" altLang="de-DE" sz="1400" dirty="0"/>
          </a:p>
        </p:txBody>
      </p:sp>
      <p:sp>
        <p:nvSpPr>
          <p:cNvPr id="16388" name="Rectangle 8"/>
          <p:cNvSpPr>
            <a:spLocks noChangeArrowheads="1"/>
          </p:cNvSpPr>
          <p:nvPr/>
        </p:nvSpPr>
        <p:spPr bwMode="auto">
          <a:xfrm>
            <a:off x="900113" y="549275"/>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990600" y="1371600"/>
            <a:ext cx="7848600" cy="504825"/>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sz="1800" b="1" dirty="0" smtClean="0"/>
              <a:t>Beschäftigung beenden</a:t>
            </a:r>
          </a:p>
        </p:txBody>
      </p:sp>
      <p:sp>
        <p:nvSpPr>
          <p:cNvPr id="16387" name="Rectangle 3"/>
          <p:cNvSpPr>
            <a:spLocks noChangeArrowheads="1"/>
          </p:cNvSpPr>
          <p:nvPr/>
        </p:nvSpPr>
        <p:spPr bwMode="auto">
          <a:xfrm>
            <a:off x="6084888" y="2205038"/>
            <a:ext cx="2735262" cy="647700"/>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passiv</a:t>
            </a:r>
          </a:p>
          <a:p>
            <a:pPr algn="ctr" eaLnBrk="1" hangingPunct="1">
              <a:defRPr/>
            </a:pPr>
            <a:r>
              <a:rPr lang="de-DE" altLang="de-DE" dirty="0" smtClean="0"/>
              <a:t>= automatisch</a:t>
            </a:r>
          </a:p>
        </p:txBody>
      </p:sp>
      <p:sp>
        <p:nvSpPr>
          <p:cNvPr id="16388" name="Rectangle 4"/>
          <p:cNvSpPr>
            <a:spLocks noChangeArrowheads="1"/>
          </p:cNvSpPr>
          <p:nvPr/>
        </p:nvSpPr>
        <p:spPr bwMode="auto">
          <a:xfrm>
            <a:off x="971550" y="2205038"/>
            <a:ext cx="4895850" cy="647700"/>
          </a:xfrm>
          <a:prstGeom prst="rect">
            <a:avLst/>
          </a:prstGeom>
          <a:solidFill>
            <a:srgbClr val="FD0101"/>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aktiv</a:t>
            </a:r>
          </a:p>
        </p:txBody>
      </p:sp>
      <p:sp>
        <p:nvSpPr>
          <p:cNvPr id="16389" name="Line 5"/>
          <p:cNvSpPr>
            <a:spLocks noChangeShapeType="1"/>
          </p:cNvSpPr>
          <p:nvPr/>
        </p:nvSpPr>
        <p:spPr bwMode="auto">
          <a:xfrm>
            <a:off x="34290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16390" name="Line 6"/>
          <p:cNvSpPr>
            <a:spLocks noChangeShapeType="1"/>
          </p:cNvSpPr>
          <p:nvPr/>
        </p:nvSpPr>
        <p:spPr bwMode="auto">
          <a:xfrm>
            <a:off x="74676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16391" name="Rectangle 7"/>
          <p:cNvSpPr>
            <a:spLocks noChangeArrowheads="1"/>
          </p:cNvSpPr>
          <p:nvPr/>
        </p:nvSpPr>
        <p:spPr bwMode="auto">
          <a:xfrm>
            <a:off x="6084888" y="3213100"/>
            <a:ext cx="129540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befristetes</a:t>
            </a:r>
          </a:p>
          <a:p>
            <a:pPr algn="ctr" eaLnBrk="1" hangingPunct="1">
              <a:defRPr/>
            </a:pPr>
            <a:r>
              <a:rPr lang="de-DE" altLang="de-DE" b="1" dirty="0" smtClean="0"/>
              <a:t>Arbeits-</a:t>
            </a:r>
          </a:p>
          <a:p>
            <a:pPr algn="ctr" eaLnBrk="1" hangingPunct="1">
              <a:defRPr/>
            </a:pPr>
            <a:r>
              <a:rPr lang="de-DE" altLang="de-DE" b="1" dirty="0" smtClean="0"/>
              <a:t>verhältnis</a:t>
            </a:r>
          </a:p>
        </p:txBody>
      </p:sp>
      <p:sp>
        <p:nvSpPr>
          <p:cNvPr id="16392" name="Rectangle 8"/>
          <p:cNvSpPr>
            <a:spLocks noChangeArrowheads="1"/>
          </p:cNvSpPr>
          <p:nvPr/>
        </p:nvSpPr>
        <p:spPr bwMode="auto">
          <a:xfrm>
            <a:off x="7524750" y="3213100"/>
            <a:ext cx="129540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Rente</a:t>
            </a:r>
          </a:p>
        </p:txBody>
      </p:sp>
      <p:sp>
        <p:nvSpPr>
          <p:cNvPr id="17417" name="Line 9"/>
          <p:cNvSpPr>
            <a:spLocks noChangeShapeType="1"/>
          </p:cNvSpPr>
          <p:nvPr/>
        </p:nvSpPr>
        <p:spPr bwMode="auto">
          <a:xfrm>
            <a:off x="6732588"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18" name="Line 10"/>
          <p:cNvSpPr>
            <a:spLocks noChangeShapeType="1"/>
          </p:cNvSpPr>
          <p:nvPr/>
        </p:nvSpPr>
        <p:spPr bwMode="auto">
          <a:xfrm>
            <a:off x="817245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6395" name="Rectangle 11"/>
          <p:cNvSpPr>
            <a:spLocks noChangeArrowheads="1"/>
          </p:cNvSpPr>
          <p:nvPr/>
        </p:nvSpPr>
        <p:spPr bwMode="auto">
          <a:xfrm>
            <a:off x="971550" y="3213100"/>
            <a:ext cx="316865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16396" name="Rectangle 12"/>
          <p:cNvSpPr>
            <a:spLocks noChangeArrowheads="1"/>
          </p:cNvSpPr>
          <p:nvPr/>
        </p:nvSpPr>
        <p:spPr bwMode="auto">
          <a:xfrm>
            <a:off x="4356100" y="3213100"/>
            <a:ext cx="1512888"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Aufhebungs-</a:t>
            </a:r>
          </a:p>
          <a:p>
            <a:pPr algn="ctr" eaLnBrk="1" hangingPunct="1">
              <a:defRPr/>
            </a:pPr>
            <a:r>
              <a:rPr lang="de-DE" altLang="de-DE" b="1" dirty="0" smtClean="0"/>
              <a:t>vertrag</a:t>
            </a:r>
          </a:p>
        </p:txBody>
      </p:sp>
      <p:sp>
        <p:nvSpPr>
          <p:cNvPr id="17421" name="Line 13"/>
          <p:cNvSpPr>
            <a:spLocks noChangeShapeType="1"/>
          </p:cNvSpPr>
          <p:nvPr/>
        </p:nvSpPr>
        <p:spPr bwMode="auto">
          <a:xfrm>
            <a:off x="2555875"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2" name="Line 14"/>
          <p:cNvSpPr>
            <a:spLocks noChangeShapeType="1"/>
          </p:cNvSpPr>
          <p:nvPr/>
        </p:nvSpPr>
        <p:spPr bwMode="auto">
          <a:xfrm>
            <a:off x="500380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6399" name="Rectangle 15"/>
          <p:cNvSpPr>
            <a:spLocks noChangeArrowheads="1"/>
          </p:cNvSpPr>
          <p:nvPr/>
        </p:nvSpPr>
        <p:spPr bwMode="auto">
          <a:xfrm>
            <a:off x="971550" y="4508500"/>
            <a:ext cx="1439863" cy="10080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Mitarbeiter/in</a:t>
            </a:r>
          </a:p>
        </p:txBody>
      </p:sp>
      <p:sp>
        <p:nvSpPr>
          <p:cNvPr id="16400" name="Rectangle 16"/>
          <p:cNvSpPr>
            <a:spLocks noChangeArrowheads="1"/>
          </p:cNvSpPr>
          <p:nvPr/>
        </p:nvSpPr>
        <p:spPr bwMode="auto">
          <a:xfrm>
            <a:off x="2700338" y="4508500"/>
            <a:ext cx="1439862" cy="10080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Kirchen-</a:t>
            </a:r>
          </a:p>
          <a:p>
            <a:pPr algn="ctr" eaLnBrk="1" hangingPunct="1">
              <a:defRPr/>
            </a:pPr>
            <a:r>
              <a:rPr lang="de-DE" altLang="de-DE" b="1" dirty="0" smtClean="0"/>
              <a:t>gemeinde</a:t>
            </a:r>
          </a:p>
        </p:txBody>
      </p:sp>
      <p:sp>
        <p:nvSpPr>
          <p:cNvPr id="17425" name="Line 17"/>
          <p:cNvSpPr>
            <a:spLocks noChangeShapeType="1"/>
          </p:cNvSpPr>
          <p:nvPr/>
        </p:nvSpPr>
        <p:spPr bwMode="auto">
          <a:xfrm>
            <a:off x="1403350"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6" name="Line 18"/>
          <p:cNvSpPr>
            <a:spLocks noChangeShapeType="1"/>
          </p:cNvSpPr>
          <p:nvPr/>
        </p:nvSpPr>
        <p:spPr bwMode="auto">
          <a:xfrm>
            <a:off x="3635375"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7" name="Text Box 19"/>
          <p:cNvSpPr txBox="1">
            <a:spLocks noChangeArrowheads="1"/>
          </p:cNvSpPr>
          <p:nvPr/>
        </p:nvSpPr>
        <p:spPr bwMode="auto">
          <a:xfrm>
            <a:off x="1763713" y="4076700"/>
            <a:ext cx="17287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a:t>Fristen beachten</a:t>
            </a:r>
          </a:p>
        </p:txBody>
      </p:sp>
      <p:sp>
        <p:nvSpPr>
          <p:cNvPr id="17428" name="Text Box 20"/>
          <p:cNvSpPr txBox="1">
            <a:spLocks noChangeArrowheads="1"/>
          </p:cNvSpPr>
          <p:nvPr/>
        </p:nvSpPr>
        <p:spPr bwMode="auto">
          <a:xfrm>
            <a:off x="2700338" y="5589588"/>
            <a:ext cx="17272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mit Grund</a:t>
            </a:r>
          </a:p>
          <a:p>
            <a:pPr eaLnBrk="1" hangingPunct="1">
              <a:buFontTx/>
              <a:buChar char="•"/>
            </a:pPr>
            <a:r>
              <a:rPr lang="de-DE" altLang="de-DE" sz="1400"/>
              <a:t> ggf. Abmahnung</a:t>
            </a:r>
          </a:p>
          <a:p>
            <a:pPr eaLnBrk="1" hangingPunct="1"/>
            <a:r>
              <a:rPr lang="de-DE" altLang="de-DE" sz="1400"/>
              <a:t>  erforderlich</a:t>
            </a:r>
          </a:p>
        </p:txBody>
      </p:sp>
      <p:sp>
        <p:nvSpPr>
          <p:cNvPr id="17429" name="Text Box 21"/>
          <p:cNvSpPr txBox="1">
            <a:spLocks noChangeArrowheads="1"/>
          </p:cNvSpPr>
          <p:nvPr/>
        </p:nvSpPr>
        <p:spPr bwMode="auto">
          <a:xfrm>
            <a:off x="971550" y="5734050"/>
            <a:ext cx="14398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ohne Grund</a:t>
            </a:r>
          </a:p>
        </p:txBody>
      </p:sp>
      <p:sp>
        <p:nvSpPr>
          <p:cNvPr id="17430" name="Text Box 22"/>
          <p:cNvSpPr txBox="1">
            <a:spLocks noChangeArrowheads="1"/>
          </p:cNvSpPr>
          <p:nvPr/>
        </p:nvSpPr>
        <p:spPr bwMode="auto">
          <a:xfrm>
            <a:off x="4356100" y="4149725"/>
            <a:ext cx="15113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10000"/>
              </a:spcBef>
              <a:buFontTx/>
              <a:buChar char="•"/>
            </a:pPr>
            <a:r>
              <a:rPr lang="de-DE" altLang="de-DE" sz="1400"/>
              <a:t> gegenseitiges</a:t>
            </a:r>
          </a:p>
          <a:p>
            <a:pPr eaLnBrk="1" hangingPunct="1"/>
            <a:r>
              <a:rPr lang="de-DE" altLang="de-DE" sz="1400"/>
              <a:t>  Einvernehmen</a:t>
            </a:r>
          </a:p>
          <a:p>
            <a:pPr eaLnBrk="1" hangingPunct="1">
              <a:spcBef>
                <a:spcPct val="10000"/>
              </a:spcBef>
              <a:buFontTx/>
              <a:buChar char="•"/>
            </a:pPr>
            <a:r>
              <a:rPr lang="de-DE" altLang="de-DE" sz="1400"/>
              <a:t> Fristen müssen</a:t>
            </a:r>
          </a:p>
          <a:p>
            <a:pPr eaLnBrk="1" hangingPunct="1"/>
            <a:r>
              <a:rPr lang="de-DE" altLang="de-DE" sz="1400"/>
              <a:t>  nicht beachtet</a:t>
            </a:r>
          </a:p>
          <a:p>
            <a:pPr eaLnBrk="1" hangingPunct="1"/>
            <a:r>
              <a:rPr lang="de-DE" altLang="de-DE" sz="1400"/>
              <a:t>  werden</a:t>
            </a:r>
          </a:p>
          <a:p>
            <a:pPr eaLnBrk="1" hangingPunct="1">
              <a:spcBef>
                <a:spcPct val="10000"/>
              </a:spcBef>
              <a:buFontTx/>
              <a:buChar char="•"/>
            </a:pPr>
            <a:r>
              <a:rPr lang="de-DE" altLang="de-DE" sz="1400"/>
              <a:t> Kündigung soll</a:t>
            </a:r>
          </a:p>
          <a:p>
            <a:pPr eaLnBrk="1" hangingPunct="1"/>
            <a:r>
              <a:rPr lang="de-DE" altLang="de-DE" sz="1400"/>
              <a:t>  vermieden</a:t>
            </a:r>
          </a:p>
          <a:p>
            <a:pPr eaLnBrk="1" hangingPunct="1"/>
            <a:r>
              <a:rPr lang="de-DE" altLang="de-DE" sz="1400"/>
              <a:t>  werden</a:t>
            </a:r>
          </a:p>
        </p:txBody>
      </p:sp>
      <p:sp>
        <p:nvSpPr>
          <p:cNvPr id="17431" name="Rectangle 25"/>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
        <p:nvSpPr>
          <p:cNvPr id="26" name="Text Box 28"/>
          <p:cNvSpPr txBox="1">
            <a:spLocks noChangeArrowheads="1"/>
          </p:cNvSpPr>
          <p:nvPr/>
        </p:nvSpPr>
        <p:spPr bwMode="auto">
          <a:xfrm rot="-1734424">
            <a:off x="5141109" y="4967993"/>
            <a:ext cx="412603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r" eaLnBrk="1" fontAlgn="base" hangingPunct="1">
              <a:spcBef>
                <a:spcPct val="50000"/>
              </a:spcBef>
              <a:spcAft>
                <a:spcPct val="0"/>
              </a:spcAft>
            </a:pPr>
            <a:r>
              <a:rPr lang="de-DE" altLang="de-DE" sz="1500" b="1" dirty="0">
                <a:solidFill>
                  <a:srgbClr val="CC0000"/>
                </a:solidFill>
              </a:rPr>
              <a:t>Mitteilung an Verrechnungsstelle wenn Mitarbeiter </a:t>
            </a:r>
            <a:r>
              <a:rPr lang="de-DE" altLang="de-DE" sz="1500" b="1" dirty="0" smtClean="0">
                <a:solidFill>
                  <a:srgbClr val="CC0000"/>
                </a:solidFill>
              </a:rPr>
              <a:t>Arbeitsverhältnis </a:t>
            </a:r>
            <a:r>
              <a:rPr lang="de-DE" altLang="de-DE" sz="1500" b="1" dirty="0">
                <a:solidFill>
                  <a:srgbClr val="CC0000"/>
                </a:solidFill>
              </a:rPr>
              <a:t>beendet hat </a:t>
            </a:r>
            <a:r>
              <a:rPr lang="de-DE" altLang="de-DE" sz="1500" b="1" dirty="0" smtClean="0">
                <a:solidFill>
                  <a:srgbClr val="CC0000"/>
                </a:solidFill>
              </a:rPr>
              <a:t>!</a:t>
            </a:r>
            <a:endParaRPr lang="de-DE" altLang="de-DE" sz="1500" b="1" dirty="0">
              <a:solidFill>
                <a:srgbClr val="CC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fltVal val="0"/>
                                          </p:val>
                                        </p:tav>
                                        <p:tav tm="100000">
                                          <p:val>
                                            <p:strVal val="#ppt_w"/>
                                          </p:val>
                                        </p:tav>
                                      </p:tavLst>
                                    </p:anim>
                                    <p:anim calcmode="lin" valueType="num">
                                      <p:cBhvr>
                                        <p:cTn id="8" dur="1000" fill="hold"/>
                                        <p:tgtEl>
                                          <p:spTgt spid="26"/>
                                        </p:tgtEl>
                                        <p:attrNameLst>
                                          <p:attrName>ppt_h</p:attrName>
                                        </p:attrNameLst>
                                      </p:cBhvr>
                                      <p:tavLst>
                                        <p:tav tm="0">
                                          <p:val>
                                            <p:fltVal val="0"/>
                                          </p:val>
                                        </p:tav>
                                        <p:tav tm="100000">
                                          <p:val>
                                            <p:strVal val="#ppt_h"/>
                                          </p:val>
                                        </p:tav>
                                      </p:tavLst>
                                    </p:anim>
                                    <p:animEffect transition="in" filter="fade">
                                      <p:cBhvr>
                                        <p:cTn id="9"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484438" y="1412875"/>
            <a:ext cx="4752975" cy="649288"/>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17411" name="Rectangle 3"/>
          <p:cNvSpPr>
            <a:spLocks noChangeArrowheads="1"/>
          </p:cNvSpPr>
          <p:nvPr/>
        </p:nvSpPr>
        <p:spPr bwMode="auto">
          <a:xfrm>
            <a:off x="1547813" y="2924175"/>
            <a:ext cx="2089150" cy="720725"/>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verhaltensbedingte</a:t>
            </a:r>
          </a:p>
          <a:p>
            <a:pPr algn="ctr" eaLnBrk="1" hangingPunct="1">
              <a:defRPr/>
            </a:pPr>
            <a:r>
              <a:rPr lang="de-DE" altLang="de-DE" b="1" dirty="0" smtClean="0"/>
              <a:t>Kündigung</a:t>
            </a:r>
          </a:p>
        </p:txBody>
      </p:sp>
      <p:sp>
        <p:nvSpPr>
          <p:cNvPr id="17412" name="Rectangle 4"/>
          <p:cNvSpPr>
            <a:spLocks noChangeArrowheads="1"/>
          </p:cNvSpPr>
          <p:nvPr/>
        </p:nvSpPr>
        <p:spPr bwMode="auto">
          <a:xfrm>
            <a:off x="6011863" y="2924175"/>
            <a:ext cx="2089150" cy="719138"/>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betriebsbedingte</a:t>
            </a:r>
          </a:p>
          <a:p>
            <a:pPr algn="ctr" eaLnBrk="1" hangingPunct="1">
              <a:defRPr/>
            </a:pPr>
            <a:r>
              <a:rPr lang="de-DE" altLang="de-DE" b="1" dirty="0" smtClean="0"/>
              <a:t>Kündigung</a:t>
            </a:r>
          </a:p>
        </p:txBody>
      </p:sp>
      <p:sp>
        <p:nvSpPr>
          <p:cNvPr id="17413" name="Rectangle 5"/>
          <p:cNvSpPr>
            <a:spLocks noChangeArrowheads="1"/>
          </p:cNvSpPr>
          <p:nvPr/>
        </p:nvSpPr>
        <p:spPr bwMode="auto">
          <a:xfrm>
            <a:off x="3779838" y="2924175"/>
            <a:ext cx="2089150" cy="720725"/>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personenbedingte</a:t>
            </a:r>
          </a:p>
          <a:p>
            <a:pPr algn="ctr" eaLnBrk="1" hangingPunct="1">
              <a:defRPr/>
            </a:pPr>
            <a:r>
              <a:rPr lang="de-DE" altLang="de-DE" b="1" dirty="0" smtClean="0"/>
              <a:t>Kündigung</a:t>
            </a:r>
          </a:p>
        </p:txBody>
      </p:sp>
      <p:sp>
        <p:nvSpPr>
          <p:cNvPr id="18438" name="Line 6"/>
          <p:cNvSpPr>
            <a:spLocks noChangeShapeType="1"/>
          </p:cNvSpPr>
          <p:nvPr/>
        </p:nvSpPr>
        <p:spPr bwMode="auto">
          <a:xfrm flipH="1">
            <a:off x="2917825" y="2236433"/>
            <a:ext cx="719138"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39" name="Line 7"/>
          <p:cNvSpPr>
            <a:spLocks noChangeShapeType="1"/>
          </p:cNvSpPr>
          <p:nvPr/>
        </p:nvSpPr>
        <p:spPr bwMode="auto">
          <a:xfrm>
            <a:off x="5795963" y="2236433"/>
            <a:ext cx="792163"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40" name="Line 8"/>
          <p:cNvSpPr>
            <a:spLocks noChangeShapeType="1"/>
          </p:cNvSpPr>
          <p:nvPr/>
        </p:nvSpPr>
        <p:spPr bwMode="auto">
          <a:xfrm>
            <a:off x="4787900" y="2236433"/>
            <a:ext cx="0"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41" name="Text Box 9"/>
          <p:cNvSpPr txBox="1">
            <a:spLocks noChangeArrowheads="1"/>
          </p:cNvSpPr>
          <p:nvPr/>
        </p:nvSpPr>
        <p:spPr bwMode="auto">
          <a:xfrm>
            <a:off x="1553205" y="3714750"/>
            <a:ext cx="201612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Nichteinhaltung der</a:t>
            </a:r>
          </a:p>
          <a:p>
            <a:pPr eaLnBrk="1" hangingPunct="1"/>
            <a:r>
              <a:rPr lang="de-DE" altLang="de-DE" sz="1400" dirty="0"/>
              <a:t>  </a:t>
            </a:r>
            <a:r>
              <a:rPr lang="de-DE" altLang="de-DE" sz="1400" dirty="0" err="1"/>
              <a:t>Arbeitzeit</a:t>
            </a:r>
            <a:endParaRPr lang="de-DE" altLang="de-DE" sz="1400" dirty="0"/>
          </a:p>
          <a:p>
            <a:pPr eaLnBrk="1" hangingPunct="1">
              <a:spcBef>
                <a:spcPct val="10000"/>
              </a:spcBef>
              <a:buFontTx/>
              <a:buChar char="•"/>
            </a:pPr>
            <a:r>
              <a:rPr lang="de-DE" altLang="de-DE" sz="1400" dirty="0"/>
              <a:t> mangelnder </a:t>
            </a:r>
          </a:p>
          <a:p>
            <a:pPr eaLnBrk="1" hangingPunct="1"/>
            <a:r>
              <a:rPr lang="de-DE" altLang="de-DE" sz="1400" dirty="0"/>
              <a:t>  Leistungswille</a:t>
            </a:r>
          </a:p>
          <a:p>
            <a:pPr eaLnBrk="1" hangingPunct="1">
              <a:spcBef>
                <a:spcPct val="10000"/>
              </a:spcBef>
              <a:buFontTx/>
              <a:buChar char="•"/>
            </a:pPr>
            <a:r>
              <a:rPr lang="de-DE" altLang="de-DE" sz="1400" dirty="0"/>
              <a:t> Nichtbeachtung von</a:t>
            </a:r>
          </a:p>
          <a:p>
            <a:pPr eaLnBrk="1" hangingPunct="1"/>
            <a:r>
              <a:rPr lang="de-DE" altLang="de-DE" sz="1400" dirty="0"/>
              <a:t>  Anweisungen</a:t>
            </a:r>
          </a:p>
          <a:p>
            <a:pPr eaLnBrk="1" hangingPunct="1"/>
            <a:endParaRPr lang="de-DE" altLang="de-DE" sz="1400" dirty="0"/>
          </a:p>
        </p:txBody>
      </p:sp>
      <p:sp>
        <p:nvSpPr>
          <p:cNvPr id="18442" name="Text Box 10"/>
          <p:cNvSpPr txBox="1">
            <a:spLocks noChangeArrowheads="1"/>
          </p:cNvSpPr>
          <p:nvPr/>
        </p:nvSpPr>
        <p:spPr bwMode="auto">
          <a:xfrm>
            <a:off x="3779838" y="3708538"/>
            <a:ext cx="2016125"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Krankheit</a:t>
            </a:r>
          </a:p>
          <a:p>
            <a:pPr eaLnBrk="1" hangingPunct="1">
              <a:spcBef>
                <a:spcPct val="10000"/>
              </a:spcBef>
            </a:pPr>
            <a:r>
              <a:rPr lang="de-DE" altLang="de-DE" sz="1400" dirty="0"/>
              <a:t> </a:t>
            </a:r>
          </a:p>
          <a:p>
            <a:pPr eaLnBrk="1" hangingPunct="1"/>
            <a:endParaRPr lang="de-DE" altLang="de-DE" sz="1400" dirty="0"/>
          </a:p>
        </p:txBody>
      </p:sp>
      <p:sp>
        <p:nvSpPr>
          <p:cNvPr id="18443" name="Text Box 11"/>
          <p:cNvSpPr txBox="1">
            <a:spLocks noChangeArrowheads="1"/>
          </p:cNvSpPr>
          <p:nvPr/>
        </p:nvSpPr>
        <p:spPr bwMode="auto">
          <a:xfrm>
            <a:off x="6011863" y="3708538"/>
            <a:ext cx="2233612"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Wegfall von Tätigkeiten</a:t>
            </a:r>
          </a:p>
          <a:p>
            <a:pPr eaLnBrk="1" hangingPunct="1">
              <a:spcBef>
                <a:spcPct val="10000"/>
              </a:spcBef>
              <a:buFontTx/>
              <a:buChar char="•"/>
            </a:pPr>
            <a:r>
              <a:rPr lang="de-DE" altLang="de-DE" sz="1400" dirty="0"/>
              <a:t> Verkauf von Gebäuden </a:t>
            </a:r>
          </a:p>
          <a:p>
            <a:pPr eaLnBrk="1" hangingPunct="1"/>
            <a:endParaRPr lang="de-DE" altLang="de-DE" sz="1400" dirty="0"/>
          </a:p>
        </p:txBody>
      </p:sp>
      <p:sp>
        <p:nvSpPr>
          <p:cNvPr id="18444" name="Text Box 13"/>
          <p:cNvSpPr txBox="1">
            <a:spLocks noChangeArrowheads="1"/>
          </p:cNvSpPr>
          <p:nvPr/>
        </p:nvSpPr>
        <p:spPr bwMode="auto">
          <a:xfrm>
            <a:off x="1023938" y="5632450"/>
            <a:ext cx="7292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de-DE" altLang="de-DE"/>
          </a:p>
        </p:txBody>
      </p:sp>
      <p:sp>
        <p:nvSpPr>
          <p:cNvPr id="18445" name="Text Box 14"/>
          <p:cNvSpPr txBox="1">
            <a:spLocks noChangeArrowheads="1"/>
          </p:cNvSpPr>
          <p:nvPr/>
        </p:nvSpPr>
        <p:spPr bwMode="auto">
          <a:xfrm>
            <a:off x="719138" y="5445125"/>
            <a:ext cx="8317358" cy="954088"/>
          </a:xfrm>
          <a:prstGeom prst="rect">
            <a:avLst/>
          </a:prstGeom>
          <a:solidFill>
            <a:srgbClr val="FFCC97"/>
          </a:solidFill>
          <a:ln w="9525">
            <a:solidFill>
              <a:schemeClr val="tx1"/>
            </a:solidFill>
            <a:miter lim="800000"/>
            <a:headEnd/>
            <a:tailEnd/>
          </a:ln>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dirty="0"/>
              <a:t>Eine außerordentliche (fristlose) Kündigung ist nur bei Vorliegen eines besonders gewichtigen Grundes möglich, wenn das Abwarten der Kündigungsfristen nicht zumutbar ist. Die Kündigung kann nur inner-halb von zwei Wochen erfolgen. Die Frist beginnt mit dem Zeitpunkt, in dem der Kündigungsberechtigte von den für die Kündigung maßgebenden Tatsachen Kenntnis erlangt.</a:t>
            </a:r>
          </a:p>
        </p:txBody>
      </p:sp>
      <p:sp>
        <p:nvSpPr>
          <p:cNvPr id="18446" name="Rectangle 15"/>
          <p:cNvSpPr>
            <a:spLocks noChangeArrowheads="1"/>
          </p:cNvSpPr>
          <p:nvPr/>
        </p:nvSpPr>
        <p:spPr bwMode="auto">
          <a:xfrm>
            <a:off x="900113" y="549275"/>
            <a:ext cx="6551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6387" name="Text Box 4"/>
          <p:cNvSpPr txBox="1">
            <a:spLocks noChangeArrowheads="1"/>
          </p:cNvSpPr>
          <p:nvPr/>
        </p:nvSpPr>
        <p:spPr bwMode="auto">
          <a:xfrm>
            <a:off x="1187624" y="1412776"/>
            <a:ext cx="7704856" cy="553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tabLst>
                <a:tab pos="1611313" algn="l"/>
                <a:tab pos="2422525" algn="l"/>
                <a:tab pos="4487863" algn="l"/>
              </a:tabLst>
            </a:pPr>
            <a:r>
              <a:rPr lang="de-DE" altLang="de-DE" sz="1400" i="1" dirty="0"/>
              <a:t>Rechtsgrundlage:	</a:t>
            </a:r>
            <a:r>
              <a:rPr lang="de-DE" altLang="de-DE" sz="1400" b="1" dirty="0"/>
              <a:t>Mitarbeitervertretungsordnung der Erzdiözese Freiburg (MAVO)</a:t>
            </a:r>
          </a:p>
          <a:p>
            <a:pPr eaLnBrk="1" hangingPunct="1">
              <a:tabLst>
                <a:tab pos="1611313" algn="l"/>
                <a:tab pos="2422525" algn="l"/>
                <a:tab pos="4487863" algn="l"/>
              </a:tabLst>
            </a:pPr>
            <a:endParaRPr lang="de-DE" altLang="de-DE" sz="1400" b="1" dirty="0"/>
          </a:p>
          <a:p>
            <a:pPr eaLnBrk="1" hangingPunct="1">
              <a:tabLst>
                <a:tab pos="1611313" algn="l"/>
                <a:tab pos="2422525" algn="l"/>
                <a:tab pos="4487863" algn="l"/>
              </a:tabLst>
            </a:pPr>
            <a:r>
              <a:rPr lang="de-DE" altLang="de-DE" sz="1400" i="1" dirty="0"/>
              <a:t>Allgemeines:</a:t>
            </a:r>
            <a:r>
              <a:rPr lang="de-DE" altLang="de-DE" sz="1400" dirty="0"/>
              <a:t>	</a:t>
            </a:r>
            <a:endParaRPr lang="de-DE" altLang="de-DE" sz="1400" dirty="0" smtClean="0"/>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Die </a:t>
            </a:r>
            <a:r>
              <a:rPr lang="de-DE" altLang="de-DE" sz="1400" dirty="0"/>
              <a:t>Kirche hat von ihrem Recht </a:t>
            </a:r>
            <a:r>
              <a:rPr lang="de-DE" altLang="de-DE" sz="1400" u="sng" dirty="0"/>
              <a:t>eigene </a:t>
            </a:r>
            <a:r>
              <a:rPr lang="de-DE" altLang="de-DE" sz="1400" dirty="0"/>
              <a:t>Normen zu schaffen</a:t>
            </a:r>
            <a:br>
              <a:rPr lang="de-DE" altLang="de-DE" sz="1400" dirty="0"/>
            </a:br>
            <a:r>
              <a:rPr lang="de-DE" altLang="de-DE" sz="1400" dirty="0" smtClean="0"/>
              <a:t>Gebrauch </a:t>
            </a:r>
            <a:r>
              <a:rPr lang="de-DE" altLang="de-DE" sz="1400" dirty="0"/>
              <a:t>gemacht und ein eigenes Mitarbeitervertretungsrecht </a:t>
            </a:r>
            <a:r>
              <a:rPr lang="de-DE" altLang="de-DE" sz="1400" dirty="0" smtClean="0"/>
              <a:t>geschaffen.</a:t>
            </a:r>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Betriebsverfassungsrecht </a:t>
            </a:r>
            <a:r>
              <a:rPr lang="de-DE" altLang="de-DE" sz="1400" dirty="0"/>
              <a:t>(gewerblicher/betrieblicher Bereich) </a:t>
            </a:r>
            <a:r>
              <a:rPr lang="de-DE" altLang="de-DE" sz="1400" dirty="0" smtClean="0"/>
              <a:t>und Personalvertretungsrecht </a:t>
            </a:r>
            <a:r>
              <a:rPr lang="de-DE" altLang="de-DE" sz="1400" dirty="0"/>
              <a:t>(öffentlicher Bereich) gelten somit </a:t>
            </a:r>
            <a:r>
              <a:rPr lang="de-DE" altLang="de-DE" sz="1400" u="sng" dirty="0" smtClean="0"/>
              <a:t>nicht</a:t>
            </a:r>
            <a:r>
              <a:rPr lang="de-DE" altLang="de-DE" sz="1400" dirty="0" smtClean="0"/>
              <a:t> für </a:t>
            </a:r>
            <a:r>
              <a:rPr lang="de-DE" altLang="de-DE" sz="1400" dirty="0"/>
              <a:t>den kirchlichen Bereich</a:t>
            </a:r>
          </a:p>
          <a:p>
            <a:pPr eaLnBrk="1" hangingPunct="1">
              <a:spcBef>
                <a:spcPct val="25000"/>
              </a:spcBef>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i="1" dirty="0"/>
              <a:t>Hinweise:</a:t>
            </a:r>
            <a:r>
              <a:rPr lang="de-DE" altLang="de-DE" sz="1400" dirty="0"/>
              <a:t>	</a:t>
            </a:r>
            <a:endParaRPr lang="de-DE" altLang="de-DE" sz="1400" dirty="0" smtClean="0"/>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als </a:t>
            </a:r>
            <a:r>
              <a:rPr lang="de-DE" altLang="de-DE" sz="1400" dirty="0"/>
              <a:t>Dienstgeber handelt der </a:t>
            </a:r>
            <a:r>
              <a:rPr lang="de-DE" altLang="de-DE" sz="1400" dirty="0" smtClean="0"/>
              <a:t>Stiftungsrat  </a:t>
            </a:r>
            <a:r>
              <a:rPr lang="de-DE" altLang="de-DE" sz="1400" dirty="0"/>
              <a:t/>
            </a:r>
            <a:br>
              <a:rPr lang="de-DE" altLang="de-DE" sz="1400" dirty="0"/>
            </a:br>
            <a:r>
              <a:rPr lang="de-DE" altLang="de-DE" sz="1400" dirty="0" smtClean="0"/>
              <a:t>Leiter </a:t>
            </a:r>
            <a:r>
              <a:rPr lang="de-DE" altLang="de-DE" sz="1400" dirty="0" err="1"/>
              <a:t>Kigde</a:t>
            </a:r>
            <a:r>
              <a:rPr lang="de-DE" altLang="de-DE" sz="1400" dirty="0"/>
              <a:t>/</a:t>
            </a:r>
            <a:r>
              <a:rPr lang="de-DE" altLang="de-DE" sz="1400" dirty="0" err="1"/>
              <a:t>StR</a:t>
            </a:r>
            <a:r>
              <a:rPr lang="de-DE" altLang="de-DE" sz="1400" dirty="0"/>
              <a:t> kann sich </a:t>
            </a:r>
            <a:r>
              <a:rPr lang="de-DE" altLang="de-DE" sz="1400" dirty="0" smtClean="0"/>
              <a:t>in bestimmten Fällen durch die Leitung der </a:t>
            </a:r>
            <a:r>
              <a:rPr lang="de-DE" altLang="de-DE" sz="1400" dirty="0"/>
              <a:t>Verrechnungsstelle vertreten </a:t>
            </a:r>
            <a:r>
              <a:rPr lang="de-DE" altLang="de-DE" sz="1400" dirty="0" smtClean="0"/>
              <a:t>lassen </a:t>
            </a:r>
            <a:r>
              <a:rPr lang="de-DE" altLang="de-DE" sz="1400" dirty="0"/>
              <a:t>(§§ 2 Abs. 2 S. 2 i</a:t>
            </a:r>
            <a:r>
              <a:rPr lang="de-DE" altLang="de-DE" sz="1400" dirty="0" smtClean="0"/>
              <a:t>. V. m</a:t>
            </a:r>
            <a:r>
              <a:rPr lang="de-DE" altLang="de-DE" sz="1400" dirty="0"/>
              <a:t>. 55 MAVO)</a:t>
            </a:r>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Die </a:t>
            </a:r>
            <a:r>
              <a:rPr lang="de-DE" altLang="de-DE" sz="1400" dirty="0"/>
              <a:t>durch die Tätigkeit der Mitarbeitervertretung entstehenden Kosten trägt gem. § 17 MAVO </a:t>
            </a:r>
            <a:r>
              <a:rPr lang="de-DE" altLang="de-DE" sz="1400" dirty="0" smtClean="0"/>
              <a:t>der </a:t>
            </a:r>
            <a:r>
              <a:rPr lang="de-DE" altLang="de-DE" sz="1400" dirty="0"/>
              <a:t>Dienstgeber und damit die Kirchengemeinde</a:t>
            </a:r>
          </a:p>
          <a:p>
            <a:pPr marL="285750" indent="-285750" eaLnBrk="1" hangingPunct="1">
              <a:buFont typeface="Arial" panose="020B0604020202020204" pitchFamily="34" charset="0"/>
              <a:buChar char="•"/>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i="1" dirty="0" smtClean="0"/>
              <a:t>Voraussetzung für die Bildung einer MAV:</a:t>
            </a:r>
          </a:p>
          <a:p>
            <a:pPr marL="285750" indent="-285750" eaLnBrk="1" hangingPunct="1">
              <a:buFont typeface="Arial" panose="020B0604020202020204" pitchFamily="34" charset="0"/>
              <a:buChar char="•"/>
              <a:tabLst>
                <a:tab pos="1611313" algn="l"/>
                <a:tab pos="2422525" algn="l"/>
                <a:tab pos="4487863" algn="l"/>
              </a:tabLst>
            </a:pPr>
            <a:r>
              <a:rPr lang="de-DE" altLang="de-DE" sz="1400" dirty="0"/>
              <a:t>mindestens 5 Wahlberechtigte </a:t>
            </a:r>
            <a:r>
              <a:rPr lang="de-DE" altLang="de-DE" sz="1400" dirty="0" smtClean="0"/>
              <a:t>in einer Einrichtung (=Kirchengemeinde), von denen mind. 3 wählbar sind</a:t>
            </a:r>
          </a:p>
          <a:p>
            <a:pPr marL="285750" indent="-285750" eaLnBrk="1" hangingPunct="1">
              <a:buFont typeface="Arial" panose="020B0604020202020204" pitchFamily="34" charset="0"/>
              <a:buChar char="•"/>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MAV führt mindestens 1 </a:t>
            </a:r>
            <a:r>
              <a:rPr lang="de-DE" altLang="de-DE" sz="1400" b="1" dirty="0"/>
              <a:t>Mitarbeiterversammlung</a:t>
            </a:r>
            <a:r>
              <a:rPr lang="de-DE" altLang="de-DE" sz="1400" dirty="0"/>
              <a:t> im Jahr durch.</a:t>
            </a:r>
          </a:p>
          <a:p>
            <a:pPr eaLnBrk="1" hangingPunct="1">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Dienstgeber und MAV sind zur </a:t>
            </a:r>
            <a:r>
              <a:rPr lang="de-DE" altLang="de-DE" sz="1400" b="1" dirty="0"/>
              <a:t>vertrauensvollen Zusammenarbeit </a:t>
            </a:r>
            <a:r>
              <a:rPr lang="de-DE" altLang="de-DE" sz="1400" dirty="0" smtClean="0"/>
              <a:t>verpflichtet.</a:t>
            </a:r>
            <a:endParaRPr lang="de-DE" altLang="de-DE" sz="1400" dirty="0"/>
          </a:p>
          <a:p>
            <a:pPr eaLnBrk="1" hangingPunct="1">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 </a:t>
            </a:r>
            <a:endParaRPr lang="de-DE" altLang="de-DE" sz="1400" dirty="0" smtClean="0"/>
          </a:p>
          <a:p>
            <a:pPr eaLnBrk="1" hangingPunct="1"/>
            <a:endParaRPr lang="de-DE" altLang="de-DE" sz="1400" dirty="0"/>
          </a:p>
        </p:txBody>
      </p:sp>
      <p:sp>
        <p:nvSpPr>
          <p:cNvPr id="16388" name="Rectangle 8"/>
          <p:cNvSpPr>
            <a:spLocks noChangeArrowheads="1"/>
          </p:cNvSpPr>
          <p:nvPr/>
        </p:nvSpPr>
        <p:spPr bwMode="auto">
          <a:xfrm>
            <a:off x="900113" y="549275"/>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Mitarbeitervertretung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427170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8" name="Rectangle 24"/>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Formen der MAV-Beteiligung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
        <p:nvSpPr>
          <p:cNvPr id="3" name="Textfeld 2"/>
          <p:cNvSpPr txBox="1"/>
          <p:nvPr/>
        </p:nvSpPr>
        <p:spPr>
          <a:xfrm>
            <a:off x="1187624" y="1484784"/>
            <a:ext cx="7416130" cy="4031873"/>
          </a:xfrm>
          <a:prstGeom prst="rect">
            <a:avLst/>
          </a:prstGeom>
          <a:noFill/>
        </p:spPr>
        <p:txBody>
          <a:bodyPr wrap="square" rtlCol="0">
            <a:spAutoFit/>
          </a:bodyPr>
          <a:lstStyle/>
          <a:p>
            <a:endParaRPr lang="de-DE" b="1" dirty="0"/>
          </a:p>
          <a:p>
            <a:r>
              <a:rPr lang="de-DE" b="1" dirty="0" smtClean="0"/>
              <a:t>Information:</a:t>
            </a:r>
          </a:p>
          <a:p>
            <a:pPr marL="285750" indent="-285750">
              <a:buFont typeface="Arial" panose="020B0604020202020204" pitchFamily="34" charset="0"/>
              <a:buChar char="•"/>
            </a:pPr>
            <a:r>
              <a:rPr lang="de-DE" dirty="0" smtClean="0"/>
              <a:t>Mitteilung an MAV ist ausreichend</a:t>
            </a:r>
          </a:p>
          <a:p>
            <a:pPr marL="285750" indent="-285750">
              <a:buFont typeface="Arial" panose="020B0604020202020204" pitchFamily="34" charset="0"/>
              <a:buChar char="•"/>
            </a:pPr>
            <a:r>
              <a:rPr lang="de-DE" i="1" dirty="0" smtClean="0"/>
              <a:t>Beispiele: </a:t>
            </a:r>
          </a:p>
          <a:p>
            <a:pPr marL="742950" lvl="1" indent="-285750">
              <a:buFont typeface="Arial" panose="020B0604020202020204" pitchFamily="34" charset="0"/>
              <a:buChar char="•"/>
            </a:pPr>
            <a:r>
              <a:rPr lang="de-DE" dirty="0" smtClean="0"/>
              <a:t>Stellenausschreibungen</a:t>
            </a:r>
          </a:p>
          <a:p>
            <a:pPr marL="742950" lvl="1" indent="-285750">
              <a:buFont typeface="Arial" panose="020B0604020202020204" pitchFamily="34" charset="0"/>
              <a:buChar char="•"/>
            </a:pPr>
            <a:r>
              <a:rPr lang="de-DE" dirty="0" smtClean="0"/>
              <a:t>Änderungen des Stellenplans</a:t>
            </a:r>
          </a:p>
          <a:p>
            <a:pPr marL="742950" lvl="1" indent="-285750">
              <a:buFont typeface="Arial" panose="020B0604020202020204" pitchFamily="34" charset="0"/>
              <a:buChar char="•"/>
            </a:pPr>
            <a:r>
              <a:rPr lang="de-DE" dirty="0" smtClean="0"/>
              <a:t>Bewerbung von schwerbehinderten Bewerbern</a:t>
            </a:r>
          </a:p>
          <a:p>
            <a:pPr marL="742950" lvl="1" indent="-285750">
              <a:buFont typeface="Arial" panose="020B0604020202020204" pitchFamily="34" charset="0"/>
              <a:buChar char="•"/>
            </a:pPr>
            <a:endParaRPr lang="de-DE" dirty="0"/>
          </a:p>
          <a:p>
            <a:pPr lvl="1"/>
            <a:endParaRPr lang="de-DE" dirty="0" smtClean="0"/>
          </a:p>
          <a:p>
            <a:pPr marL="0" lvl="1"/>
            <a:r>
              <a:rPr lang="de-DE" b="1" dirty="0" smtClean="0"/>
              <a:t>Anhörung/Mitberatung:</a:t>
            </a:r>
          </a:p>
          <a:p>
            <a:pPr marL="285750" lvl="1" indent="-285750">
              <a:buFont typeface="Arial" panose="020B0604020202020204" pitchFamily="34" charset="0"/>
              <a:buChar char="•"/>
            </a:pPr>
            <a:r>
              <a:rPr lang="de-DE" altLang="de-DE" dirty="0"/>
              <a:t>Anhörung zur beabsichtigten Maßnahme/ </a:t>
            </a:r>
            <a:r>
              <a:rPr lang="de-DE" altLang="de-DE" dirty="0" smtClean="0"/>
              <a:t>Entscheidung</a:t>
            </a:r>
          </a:p>
          <a:p>
            <a:pPr marL="285750" lvl="1" indent="-285750">
              <a:buFont typeface="Arial" panose="020B0604020202020204" pitchFamily="34" charset="0"/>
              <a:buChar char="•"/>
            </a:pPr>
            <a:r>
              <a:rPr lang="de-DE" altLang="de-DE" i="1" dirty="0" smtClean="0"/>
              <a:t>Beispiele:</a:t>
            </a:r>
          </a:p>
          <a:p>
            <a:pPr marL="742950" lvl="2" indent="-285750">
              <a:buFont typeface="Arial" panose="020B0604020202020204" pitchFamily="34" charset="0"/>
              <a:buChar char="•"/>
            </a:pPr>
            <a:r>
              <a:rPr lang="de-DE" altLang="de-DE" dirty="0" smtClean="0">
                <a:solidFill>
                  <a:srgbClr val="000000"/>
                </a:solidFill>
              </a:rPr>
              <a:t>Innerbetriebliche Maßnahmen</a:t>
            </a:r>
          </a:p>
          <a:p>
            <a:pPr marL="742950" lvl="2" indent="-285750">
              <a:buFont typeface="Arial" panose="020B0604020202020204" pitchFamily="34" charset="0"/>
              <a:buChar char="•"/>
            </a:pPr>
            <a:r>
              <a:rPr lang="de-DE" altLang="de-DE" dirty="0">
                <a:solidFill>
                  <a:srgbClr val="000000"/>
                </a:solidFill>
              </a:rPr>
              <a:t>Gestaltung </a:t>
            </a:r>
            <a:r>
              <a:rPr lang="de-DE" altLang="de-DE" dirty="0" smtClean="0">
                <a:solidFill>
                  <a:srgbClr val="000000"/>
                </a:solidFill>
              </a:rPr>
              <a:t>von Arbeitsplätzen</a:t>
            </a:r>
          </a:p>
          <a:p>
            <a:pPr marL="742950" lvl="2" indent="-285750">
              <a:buFont typeface="Arial" panose="020B0604020202020204" pitchFamily="34" charset="0"/>
              <a:buChar char="•"/>
            </a:pPr>
            <a:r>
              <a:rPr lang="de-DE" altLang="de-DE" dirty="0" smtClean="0">
                <a:solidFill>
                  <a:srgbClr val="000000"/>
                </a:solidFill>
              </a:rPr>
              <a:t>Ordentliche oder außerordentliche Kündigung</a:t>
            </a:r>
            <a:endParaRPr lang="de-DE" altLang="de-DE" dirty="0" smtClean="0"/>
          </a:p>
          <a:p>
            <a:pPr marL="0" lvl="1"/>
            <a:endParaRPr lang="de-DE" dirty="0"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8" name="Rectangle 24"/>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Formen der MAV-Beteiligung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
        <p:nvSpPr>
          <p:cNvPr id="3" name="Textfeld 2"/>
          <p:cNvSpPr txBox="1"/>
          <p:nvPr/>
        </p:nvSpPr>
        <p:spPr>
          <a:xfrm>
            <a:off x="1187624" y="1275933"/>
            <a:ext cx="7416130" cy="5262979"/>
          </a:xfrm>
          <a:prstGeom prst="rect">
            <a:avLst/>
          </a:prstGeom>
          <a:noFill/>
        </p:spPr>
        <p:txBody>
          <a:bodyPr wrap="square" rtlCol="0">
            <a:spAutoFit/>
          </a:bodyPr>
          <a:lstStyle/>
          <a:p>
            <a:pPr marL="0" lvl="1"/>
            <a:r>
              <a:rPr lang="de-DE" b="1" dirty="0" smtClean="0"/>
              <a:t>Zustimmung:</a:t>
            </a:r>
          </a:p>
          <a:p>
            <a:pPr marL="285750" lvl="1" indent="-285750">
              <a:buFont typeface="Arial" panose="020B0604020202020204" pitchFamily="34" charset="0"/>
              <a:buChar char="•"/>
            </a:pPr>
            <a:r>
              <a:rPr lang="de-DE" dirty="0" smtClean="0"/>
              <a:t>Maßnahmen/Entscheidungen, die nur mit MAV-Zustimmung durchgeführt werden dürfen</a:t>
            </a:r>
          </a:p>
          <a:p>
            <a:pPr marL="285750" lvl="1" indent="-285750">
              <a:buFont typeface="Arial" panose="020B0604020202020204" pitchFamily="34" charset="0"/>
              <a:buChar char="•"/>
            </a:pPr>
            <a:r>
              <a:rPr lang="de-DE" i="1" dirty="0" smtClean="0"/>
              <a:t>Beispiele:</a:t>
            </a:r>
          </a:p>
          <a:p>
            <a:pPr marL="742950" lvl="2" indent="-285750">
              <a:buFont typeface="Arial" panose="020B0604020202020204" pitchFamily="34" charset="0"/>
              <a:buChar char="•"/>
            </a:pPr>
            <a:r>
              <a:rPr lang="de-DE" dirty="0" smtClean="0"/>
              <a:t> Einstellungen</a:t>
            </a:r>
            <a:endParaRPr lang="de-DE" dirty="0"/>
          </a:p>
          <a:p>
            <a:pPr marL="742950" lvl="2" indent="-285750">
              <a:buFont typeface="Arial" panose="020B0604020202020204" pitchFamily="34" charset="0"/>
              <a:buChar char="•"/>
            </a:pPr>
            <a:r>
              <a:rPr lang="de-DE" dirty="0"/>
              <a:t> </a:t>
            </a:r>
            <a:r>
              <a:rPr lang="de-DE" dirty="0" smtClean="0"/>
              <a:t>Ein-, Höher- oder Rückgruppierungen</a:t>
            </a:r>
            <a:endParaRPr lang="de-DE" dirty="0"/>
          </a:p>
          <a:p>
            <a:pPr marL="742950" lvl="2" indent="-285750">
              <a:buFont typeface="Arial" panose="020B0604020202020204" pitchFamily="34" charset="0"/>
              <a:buChar char="•"/>
            </a:pPr>
            <a:r>
              <a:rPr lang="de-DE" dirty="0"/>
              <a:t> </a:t>
            </a:r>
            <a:r>
              <a:rPr lang="de-DE" dirty="0" smtClean="0"/>
              <a:t>Übertragung </a:t>
            </a:r>
            <a:r>
              <a:rPr lang="de-DE" dirty="0"/>
              <a:t>anderer Tätigkeiten</a:t>
            </a:r>
          </a:p>
          <a:p>
            <a:pPr marL="742950" lvl="2" indent="-285750">
              <a:buFont typeface="Arial" panose="020B0604020202020204" pitchFamily="34" charset="0"/>
              <a:buChar char="•"/>
            </a:pPr>
            <a:r>
              <a:rPr lang="de-DE" dirty="0"/>
              <a:t> Änderung Arbeitszeit / </a:t>
            </a:r>
            <a:r>
              <a:rPr lang="de-DE" dirty="0" smtClean="0"/>
              <a:t>Pausen (innerbetriebliche Regelung)</a:t>
            </a:r>
          </a:p>
          <a:p>
            <a:pPr marL="742950" lvl="2" indent="-285750">
              <a:buFont typeface="Arial" panose="020B0604020202020204" pitchFamily="34" charset="0"/>
              <a:buChar char="•"/>
            </a:pPr>
            <a:r>
              <a:rPr lang="de-DE" dirty="0" smtClean="0"/>
              <a:t> Planung und Durchführung von Veranstaltungen für Mitarbeitende</a:t>
            </a:r>
          </a:p>
          <a:p>
            <a:pPr marL="0" lvl="1"/>
            <a:endParaRPr lang="de-DE" b="1" dirty="0" smtClean="0"/>
          </a:p>
          <a:p>
            <a:pPr marL="0" lvl="1"/>
            <a:r>
              <a:rPr lang="de-DE" b="1" dirty="0" smtClean="0"/>
              <a:t>Vorschlags- und Antragsrecht:</a:t>
            </a:r>
          </a:p>
          <a:p>
            <a:pPr marL="285750" lvl="1" indent="-285750">
              <a:buFont typeface="Arial" panose="020B0604020202020204" pitchFamily="34" charset="0"/>
              <a:buChar char="•"/>
            </a:pPr>
            <a:r>
              <a:rPr lang="de-DE" dirty="0" smtClean="0"/>
              <a:t>Anträge müssen beraten werden</a:t>
            </a:r>
          </a:p>
          <a:p>
            <a:pPr marL="285750" lvl="1" indent="-285750">
              <a:buFont typeface="Arial" panose="020B0604020202020204" pitchFamily="34" charset="0"/>
              <a:buChar char="•"/>
            </a:pPr>
            <a:r>
              <a:rPr lang="de-DE" i="1" dirty="0" smtClean="0"/>
              <a:t>Beispiele</a:t>
            </a:r>
          </a:p>
          <a:p>
            <a:pPr marL="742950" lvl="2" indent="-285750">
              <a:buFont typeface="Arial" panose="020B0604020202020204" pitchFamily="34" charset="0"/>
              <a:buChar char="•"/>
            </a:pPr>
            <a:r>
              <a:rPr lang="de-DE" dirty="0" smtClean="0"/>
              <a:t> Beginn </a:t>
            </a:r>
            <a:r>
              <a:rPr lang="de-DE" dirty="0"/>
              <a:t>und </a:t>
            </a:r>
            <a:r>
              <a:rPr lang="de-DE" dirty="0" smtClean="0"/>
              <a:t>Ende der </a:t>
            </a:r>
            <a:r>
              <a:rPr lang="de-DE" dirty="0"/>
              <a:t>Arbeitszeit</a:t>
            </a:r>
          </a:p>
          <a:p>
            <a:pPr marL="742950" lvl="2" indent="-285750">
              <a:buFont typeface="Arial" panose="020B0604020202020204" pitchFamily="34" charset="0"/>
              <a:buChar char="•"/>
            </a:pPr>
            <a:r>
              <a:rPr lang="de-DE" dirty="0"/>
              <a:t> Festlegung von </a:t>
            </a:r>
            <a:r>
              <a:rPr lang="de-DE" dirty="0" smtClean="0"/>
              <a:t>Pausen</a:t>
            </a:r>
          </a:p>
          <a:p>
            <a:pPr marL="0" lvl="2"/>
            <a:endParaRPr lang="de-DE" b="1" dirty="0"/>
          </a:p>
          <a:p>
            <a:pPr marL="0" lvl="2"/>
            <a:r>
              <a:rPr lang="de-DE" b="1" dirty="0" smtClean="0"/>
              <a:t>Dienstvereinbarungen:</a:t>
            </a:r>
          </a:p>
          <a:p>
            <a:pPr marL="285750" lvl="2" indent="-285750">
              <a:buFont typeface="Arial" panose="020B0604020202020204" pitchFamily="34" charset="0"/>
              <a:buChar char="•"/>
            </a:pPr>
            <a:r>
              <a:rPr lang="de-DE" i="1" dirty="0" smtClean="0"/>
              <a:t>Beispiele </a:t>
            </a:r>
          </a:p>
          <a:p>
            <a:pPr marL="742950" lvl="3" indent="-285750">
              <a:buFont typeface="Arial" panose="020B0604020202020204" pitchFamily="34" charset="0"/>
              <a:buChar char="•"/>
            </a:pPr>
            <a:r>
              <a:rPr lang="de-DE" i="1" dirty="0" smtClean="0"/>
              <a:t> </a:t>
            </a:r>
            <a:r>
              <a:rPr lang="de-DE" dirty="0" smtClean="0"/>
              <a:t>Regelung von Arbeitszeiten und Pausen</a:t>
            </a:r>
          </a:p>
          <a:p>
            <a:pPr marL="742950" lvl="3" indent="-285750">
              <a:buFont typeface="Arial" panose="020B0604020202020204" pitchFamily="34" charset="0"/>
              <a:buChar char="•"/>
            </a:pPr>
            <a:r>
              <a:rPr lang="de-DE" dirty="0"/>
              <a:t> </a:t>
            </a:r>
            <a:r>
              <a:rPr lang="de-DE" dirty="0" smtClean="0"/>
              <a:t>Fortbildung von Mitarbeitenden</a:t>
            </a:r>
            <a:endParaRPr lang="de-DE" dirty="0"/>
          </a:p>
          <a:p>
            <a:pPr marL="742950" lvl="2" indent="-285750">
              <a:buFont typeface="Arial" panose="020B0604020202020204" pitchFamily="34" charset="0"/>
              <a:buChar char="•"/>
            </a:pPr>
            <a:endParaRPr lang="de-DE" dirty="0" smtClean="0"/>
          </a:p>
        </p:txBody>
      </p:sp>
    </p:spTree>
    <p:extLst>
      <p:ext uri="{BB962C8B-B14F-4D97-AF65-F5344CB8AC3E}">
        <p14:creationId xmlns:p14="http://schemas.microsoft.com/office/powerpoint/2010/main" val="289463727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4067944" y="1916302"/>
            <a:ext cx="4536504" cy="3231654"/>
          </a:xfrm>
          <a:prstGeom prst="rect">
            <a:avLst/>
          </a:prstGeom>
        </p:spPr>
        <p:txBody>
          <a:bodyPr wrap="square">
            <a:spAutoFit/>
          </a:bodyPr>
          <a:lstStyle/>
          <a:p>
            <a:pPr algn="ctr"/>
            <a:endParaRPr lang="de-DE" altLang="de-DE" sz="3400" b="1" dirty="0" smtClean="0"/>
          </a:p>
          <a:p>
            <a:pPr algn="ctr"/>
            <a:r>
              <a:rPr lang="de-DE" altLang="de-DE" sz="3400" b="1" dirty="0" smtClean="0"/>
              <a:t>Vielen Dank für Ihre Aufmerksamkeit </a:t>
            </a:r>
          </a:p>
          <a:p>
            <a:pPr algn="ctr"/>
            <a:endParaRPr lang="de-DE" altLang="de-DE" sz="3400" b="1" dirty="0" smtClean="0"/>
          </a:p>
          <a:p>
            <a:pPr algn="ctr"/>
            <a:endParaRPr lang="de-DE" altLang="de-DE" sz="3400" b="1" dirty="0"/>
          </a:p>
          <a:p>
            <a:pPr algn="ctr"/>
            <a:r>
              <a:rPr lang="de-DE" altLang="de-DE" sz="3400" b="1" dirty="0" smtClean="0"/>
              <a:t>Noch Fragen?</a:t>
            </a:r>
            <a:endParaRPr lang="de-DE" sz="3400" dirty="0"/>
          </a:p>
        </p:txBody>
      </p:sp>
      <p:pic>
        <p:nvPicPr>
          <p:cNvPr id="4" name="Grafik 3"/>
          <p:cNvPicPr>
            <a:picLocks noChangeAspect="1"/>
          </p:cNvPicPr>
          <p:nvPr/>
        </p:nvPicPr>
        <p:blipFill rotWithShape="1">
          <a:blip r:embed="rId2"/>
          <a:srcRect l="63481" t="21704" r="21976" b="23820"/>
          <a:stretch/>
        </p:blipFill>
        <p:spPr>
          <a:xfrm>
            <a:off x="782903" y="2039371"/>
            <a:ext cx="2804847" cy="3502188"/>
          </a:xfrm>
          <a:prstGeom prst="rect">
            <a:avLst/>
          </a:prstGeom>
        </p:spPr>
      </p:pic>
      <p:sp>
        <p:nvSpPr>
          <p:cNvPr id="5" name="Fußzeilenplatzhalter 4"/>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2340520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900113" y="1420813"/>
            <a:ext cx="7993062"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de-DE" altLang="de-DE" dirty="0"/>
          </a:p>
          <a:p>
            <a:pPr marL="361950" indent="-361950" eaLnBrk="1" hangingPunct="1">
              <a:spcAft>
                <a:spcPct val="100000"/>
              </a:spcAft>
              <a:buFont typeface="Arial" panose="020B0604020202020204" pitchFamily="34" charset="0"/>
              <a:buChar char="•"/>
            </a:pPr>
            <a:r>
              <a:rPr lang="de-DE" altLang="de-DE" dirty="0" smtClean="0"/>
              <a:t>Allg. Arbeitsrecht (Arbeitsvertrag/BGB, allg. Gleichbehandlungsgesetz (AGG), Arbeitszeitgesetz, Weisungsrecht des AG/§ 106 GewO…)</a:t>
            </a:r>
          </a:p>
          <a:p>
            <a:pPr marL="361950" indent="-361950" eaLnBrk="1" hangingPunct="1">
              <a:spcAft>
                <a:spcPct val="100000"/>
              </a:spcAft>
              <a:buFont typeface="Arial" panose="020B0604020202020204" pitchFamily="34" charset="0"/>
              <a:buChar char="•"/>
            </a:pPr>
            <a:r>
              <a:rPr lang="de-DE" altLang="de-DE" dirty="0" smtClean="0"/>
              <a:t>Arbeitsvertragsordnung </a:t>
            </a:r>
            <a:r>
              <a:rPr lang="de-DE" altLang="de-DE" dirty="0"/>
              <a:t>für den kirchlichen Dienst in der Erzdiözese Freiburg </a:t>
            </a:r>
            <a:r>
              <a:rPr lang="de-DE" altLang="de-DE" dirty="0" smtClean="0"/>
              <a:t>mit Anlagen (AVO) wie z. B</a:t>
            </a:r>
            <a:r>
              <a:rPr lang="de-DE" altLang="de-DE" dirty="0"/>
              <a:t>. Dienstordnungen für Mesner, Kirchenmusiker, pädagogisch tätige Beschäftigte</a:t>
            </a:r>
          </a:p>
          <a:p>
            <a:pPr marL="361950" indent="-361950" eaLnBrk="1" hangingPunct="1">
              <a:buFont typeface="Arial" panose="020B0604020202020204" pitchFamily="34" charset="0"/>
              <a:buChar char="•"/>
            </a:pPr>
            <a:r>
              <a:rPr lang="de-DE" altLang="de-DE" dirty="0" smtClean="0"/>
              <a:t>Grundordnung des kirchlichen Dienstes im Rahmen kirchlicher Arbeitsverhältnisse</a:t>
            </a:r>
            <a:endParaRPr lang="de-DE" altLang="de-DE" dirty="0"/>
          </a:p>
          <a:p>
            <a:pPr marL="361950" indent="-361950" eaLnBrk="1" hangingPunct="1">
              <a:buFont typeface="Arial" panose="020B0604020202020204" pitchFamily="34" charset="0"/>
              <a:buChar char="•"/>
            </a:pPr>
            <a:endParaRPr lang="de-DE" altLang="de-DE" dirty="0"/>
          </a:p>
          <a:p>
            <a:pPr marL="361950" indent="-361950" eaLnBrk="1" hangingPunct="1">
              <a:buFont typeface="Arial" panose="020B0604020202020204" pitchFamily="34" charset="0"/>
              <a:buChar char="•"/>
            </a:pPr>
            <a:r>
              <a:rPr lang="de-DE" altLang="de-DE" dirty="0" smtClean="0"/>
              <a:t>Mitarbeitervertretungsordnung </a:t>
            </a:r>
            <a:r>
              <a:rPr lang="de-DE" altLang="de-DE" dirty="0"/>
              <a:t>(MAVO)</a:t>
            </a:r>
          </a:p>
          <a:p>
            <a:pPr eaLnBrk="1" hangingPunct="1">
              <a:buFont typeface="Wingdings" panose="05000000000000000000" pitchFamily="2" charset="2"/>
              <a:buChar char="w"/>
            </a:pPr>
            <a:endParaRPr lang="de-DE" altLang="de-DE" dirty="0"/>
          </a:p>
          <a:p>
            <a:pPr eaLnBrk="1" hangingPunct="1">
              <a:buFont typeface="Wingdings" panose="05000000000000000000" pitchFamily="2" charset="2"/>
              <a:buNone/>
            </a:pPr>
            <a:endParaRPr lang="de-DE" altLang="de-DE" dirty="0" smtClean="0"/>
          </a:p>
          <a:p>
            <a:pPr eaLnBrk="1" hangingPunct="1">
              <a:buFont typeface="Wingdings" panose="05000000000000000000" pitchFamily="2" charset="2"/>
              <a:buNone/>
            </a:pPr>
            <a:endParaRPr lang="de-DE" altLang="de-DE" dirty="0"/>
          </a:p>
          <a:p>
            <a:pPr eaLnBrk="1" hangingPunct="1">
              <a:buFont typeface="Wingdings" panose="05000000000000000000" pitchFamily="2" charset="2"/>
              <a:buNone/>
            </a:pPr>
            <a:r>
              <a:rPr lang="de-DE" altLang="de-DE" dirty="0" smtClean="0"/>
              <a:t>Die Rechtstexte der AVO mit ihren Anlagen sowie die MAVO finden Sie auf der </a:t>
            </a:r>
            <a:endParaRPr lang="de-DE" altLang="de-DE" dirty="0"/>
          </a:p>
          <a:p>
            <a:pPr eaLnBrk="1" hangingPunct="1">
              <a:buFont typeface="Wingdings" panose="05000000000000000000" pitchFamily="2" charset="2"/>
              <a:buNone/>
            </a:pPr>
            <a:r>
              <a:rPr lang="de-DE" altLang="de-DE" dirty="0" smtClean="0"/>
              <a:t>Homepage der Verrechnungsstelle XXX im Downloadbereich Personalwesen</a:t>
            </a:r>
          </a:p>
          <a:p>
            <a:pPr eaLnBrk="1" hangingPunct="1">
              <a:buFont typeface="Wingdings" panose="05000000000000000000" pitchFamily="2" charset="2"/>
              <a:buNone/>
            </a:pPr>
            <a:r>
              <a:rPr lang="de-DE" altLang="de-DE" dirty="0" smtClean="0">
                <a:solidFill>
                  <a:srgbClr val="FF0000"/>
                </a:solidFill>
              </a:rPr>
              <a:t>Alternativ:</a:t>
            </a:r>
          </a:p>
          <a:p>
            <a:pPr eaLnBrk="1" hangingPunct="1">
              <a:buFont typeface="Wingdings" panose="05000000000000000000" pitchFamily="2" charset="2"/>
              <a:buNone/>
            </a:pPr>
            <a:r>
              <a:rPr lang="de-DE" altLang="de-DE" dirty="0"/>
              <a:t>Die Rechtstexte der AVO mit ihren Anlagen sowie die MAVO finden Sie auf der </a:t>
            </a:r>
          </a:p>
          <a:p>
            <a:pPr eaLnBrk="1" hangingPunct="1">
              <a:buFont typeface="Wingdings" panose="05000000000000000000" pitchFamily="2" charset="2"/>
              <a:buNone/>
            </a:pPr>
            <a:r>
              <a:rPr lang="de-DE" altLang="de-DE" dirty="0"/>
              <a:t>Homepage der Erzdiözese</a:t>
            </a:r>
            <a:r>
              <a:rPr lang="de-DE" altLang="de-DE" dirty="0">
                <a:solidFill>
                  <a:srgbClr val="FF0000"/>
                </a:solidFill>
              </a:rPr>
              <a:t>  </a:t>
            </a:r>
            <a:r>
              <a:rPr lang="de-DE" altLang="de-DE" dirty="0"/>
              <a:t>https://www.ebfr.de/html/content/rechtstexte_kirchliches_dienst_und_arbeitsrecht.html</a:t>
            </a:r>
          </a:p>
          <a:p>
            <a:pPr eaLnBrk="1" hangingPunct="1">
              <a:buFont typeface="Wingdings" panose="05000000000000000000" pitchFamily="2" charset="2"/>
              <a:buNone/>
            </a:pPr>
            <a:r>
              <a:rPr lang="de-DE" altLang="de-DE" dirty="0"/>
              <a:t>		</a:t>
            </a:r>
          </a:p>
        </p:txBody>
      </p:sp>
      <p:sp>
        <p:nvSpPr>
          <p:cNvPr id="5123" name="Rectangle 5"/>
          <p:cNvSpPr>
            <a:spLocks noChangeArrowheads="1"/>
          </p:cNvSpPr>
          <p:nvPr/>
        </p:nvSpPr>
        <p:spPr bwMode="auto">
          <a:xfrm>
            <a:off x="900113" y="549275"/>
            <a:ext cx="4392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Diskriminierungsverbot</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
        <p:nvSpPr>
          <p:cNvPr id="3" name="Rechteck 2"/>
          <p:cNvSpPr/>
          <p:nvPr/>
        </p:nvSpPr>
        <p:spPr>
          <a:xfrm>
            <a:off x="1043608" y="1446530"/>
            <a:ext cx="7560840" cy="4401205"/>
          </a:xfrm>
          <a:prstGeom prst="rect">
            <a:avLst/>
          </a:prstGeom>
        </p:spPr>
        <p:txBody>
          <a:bodyPr wrap="square">
            <a:spAutoFit/>
          </a:bodyPr>
          <a:lstStyle/>
          <a:p>
            <a:pPr marL="182563" indent="-163513">
              <a:tabLst>
                <a:tab pos="2865438" algn="l"/>
              </a:tabLst>
            </a:pPr>
            <a:r>
              <a:rPr lang="de-DE" altLang="de-DE" dirty="0"/>
              <a:t>Rechtsgrundlage:  Allgemeines Gleichbehandlungsgesetz (AGG)</a:t>
            </a:r>
          </a:p>
          <a:p>
            <a:pPr marL="182563" indent="-163513">
              <a:tabLst>
                <a:tab pos="2865438" algn="l"/>
              </a:tabLst>
            </a:pPr>
            <a:endParaRPr lang="de-DE" altLang="de-DE" dirty="0"/>
          </a:p>
          <a:p>
            <a:pPr marL="182563" indent="-163513">
              <a:tabLst>
                <a:tab pos="2865438" algn="l"/>
              </a:tabLst>
            </a:pPr>
            <a:r>
              <a:rPr lang="de-DE" altLang="de-DE" dirty="0"/>
              <a:t>Das AGG verbietet Diskriminierung aus Gründen:</a:t>
            </a:r>
          </a:p>
          <a:p>
            <a:pPr marL="182563" indent="-163513">
              <a:spcBef>
                <a:spcPct val="25000"/>
              </a:spcBef>
              <a:buFontTx/>
              <a:buChar char="•"/>
              <a:tabLst>
                <a:tab pos="2865438" algn="l"/>
              </a:tabLst>
            </a:pPr>
            <a:r>
              <a:rPr lang="de-DE" altLang="de-DE" dirty="0"/>
              <a:t>Alter</a:t>
            </a:r>
          </a:p>
          <a:p>
            <a:pPr marL="182563" indent="-163513">
              <a:spcBef>
                <a:spcPct val="25000"/>
              </a:spcBef>
              <a:buFontTx/>
              <a:buChar char="•"/>
              <a:tabLst>
                <a:tab pos="2865438" algn="l"/>
              </a:tabLst>
            </a:pPr>
            <a:r>
              <a:rPr lang="de-DE" altLang="de-DE" dirty="0"/>
              <a:t>Geschlecht</a:t>
            </a:r>
          </a:p>
          <a:p>
            <a:pPr marL="182563" indent="-163513">
              <a:spcBef>
                <a:spcPct val="25000"/>
              </a:spcBef>
              <a:buFontTx/>
              <a:buChar char="•"/>
              <a:tabLst>
                <a:tab pos="2865438" algn="l"/>
              </a:tabLst>
            </a:pPr>
            <a:r>
              <a:rPr lang="de-DE" altLang="de-DE" dirty="0"/>
              <a:t>Religion oder Weltanschauung	</a:t>
            </a:r>
            <a:r>
              <a:rPr lang="de-DE" altLang="de-DE" i="1" dirty="0">
                <a:solidFill>
                  <a:srgbClr val="FC0802"/>
                </a:solidFill>
                <a:sym typeface="Wingdings 2" pitchFamily="18" charset="2"/>
              </a:rPr>
              <a:t>  </a:t>
            </a:r>
            <a:r>
              <a:rPr lang="de-DE" altLang="de-DE" i="1" dirty="0">
                <a:solidFill>
                  <a:srgbClr val="FC0802"/>
                </a:solidFill>
              </a:rPr>
              <a:t>gilt nicht für die Kirchen!!!</a:t>
            </a:r>
          </a:p>
          <a:p>
            <a:pPr marL="182563" indent="-163513">
              <a:spcBef>
                <a:spcPct val="25000"/>
              </a:spcBef>
              <a:buFontTx/>
              <a:buChar char="•"/>
              <a:tabLst>
                <a:tab pos="2865438" algn="l"/>
              </a:tabLst>
            </a:pPr>
            <a:r>
              <a:rPr lang="de-DE" altLang="de-DE" dirty="0"/>
              <a:t>Behinderung</a:t>
            </a:r>
          </a:p>
          <a:p>
            <a:pPr marL="182563" indent="-163513">
              <a:spcBef>
                <a:spcPct val="25000"/>
              </a:spcBef>
              <a:buFontTx/>
              <a:buChar char="•"/>
              <a:tabLst>
                <a:tab pos="2865438" algn="l"/>
              </a:tabLst>
            </a:pPr>
            <a:r>
              <a:rPr lang="de-DE" altLang="de-DE" dirty="0"/>
              <a:t>Rasse oder ethnische Herkunft</a:t>
            </a:r>
          </a:p>
          <a:p>
            <a:pPr marL="182563" indent="-163513">
              <a:spcBef>
                <a:spcPct val="25000"/>
              </a:spcBef>
              <a:buFontTx/>
              <a:buChar char="•"/>
              <a:tabLst>
                <a:tab pos="2865438" algn="l"/>
              </a:tabLst>
            </a:pPr>
            <a:r>
              <a:rPr lang="de-DE" altLang="de-DE" dirty="0"/>
              <a:t>sexuelle Identität</a:t>
            </a:r>
          </a:p>
          <a:p>
            <a:pPr marL="182563" indent="-163513">
              <a:tabLst>
                <a:tab pos="2865438" algn="l"/>
              </a:tabLst>
            </a:pPr>
            <a:endParaRPr lang="de-DE" altLang="de-DE" dirty="0"/>
          </a:p>
          <a:p>
            <a:pPr marL="182563" indent="-163513">
              <a:tabLst>
                <a:tab pos="2865438" algn="l"/>
              </a:tabLst>
            </a:pPr>
            <a:r>
              <a:rPr lang="de-DE" altLang="de-DE" dirty="0"/>
              <a:t>AGG ist zu beachten:</a:t>
            </a:r>
          </a:p>
          <a:p>
            <a:pPr marL="182563" indent="-163513">
              <a:spcBef>
                <a:spcPct val="25000"/>
              </a:spcBef>
              <a:buFontTx/>
              <a:buChar char="•"/>
              <a:tabLst>
                <a:tab pos="2865438" algn="l"/>
              </a:tabLst>
            </a:pPr>
            <a:r>
              <a:rPr lang="de-DE" altLang="de-DE" dirty="0"/>
              <a:t>bei Stellenausschreibungen</a:t>
            </a:r>
          </a:p>
          <a:p>
            <a:pPr marL="182563" indent="-163513">
              <a:spcBef>
                <a:spcPct val="25000"/>
              </a:spcBef>
              <a:buFontTx/>
              <a:buChar char="•"/>
              <a:tabLst>
                <a:tab pos="2865438" algn="l"/>
              </a:tabLst>
            </a:pPr>
            <a:r>
              <a:rPr lang="de-DE" altLang="de-DE" dirty="0"/>
              <a:t>im Einstellungsverfahren</a:t>
            </a:r>
          </a:p>
          <a:p>
            <a:pPr marL="182563" indent="-163513">
              <a:spcBef>
                <a:spcPct val="25000"/>
              </a:spcBef>
              <a:buFontTx/>
              <a:buChar char="•"/>
              <a:tabLst>
                <a:tab pos="2865438" algn="l"/>
              </a:tabLst>
            </a:pPr>
            <a:r>
              <a:rPr lang="de-DE" altLang="de-DE" dirty="0"/>
              <a:t>während der Beschäftigung</a:t>
            </a:r>
          </a:p>
          <a:p>
            <a:pPr marL="182563" indent="-163513">
              <a:spcBef>
                <a:spcPct val="25000"/>
              </a:spcBef>
              <a:buFontTx/>
              <a:buChar char="•"/>
              <a:tabLst>
                <a:tab pos="2865438" algn="l"/>
              </a:tabLst>
            </a:pPr>
            <a:r>
              <a:rPr lang="de-DE" altLang="de-DE" dirty="0"/>
              <a:t>bei der Beendigung des Arbeitsverhältnisses</a:t>
            </a:r>
          </a:p>
        </p:txBody>
      </p:sp>
    </p:spTree>
    <p:extLst>
      <p:ext uri="{BB962C8B-B14F-4D97-AF65-F5344CB8AC3E}">
        <p14:creationId xmlns:p14="http://schemas.microsoft.com/office/powerpoint/2010/main" val="1358225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971550" y="1420813"/>
            <a:ext cx="7921625"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000" b="1" dirty="0"/>
              <a:t>Die Kirche hat nach dem Grundgesetz das Recht für ihren Bereich eigene Normen zu schaffen    </a:t>
            </a:r>
            <a:r>
              <a:rPr lang="de-DE" altLang="de-DE" sz="2000" i="1" dirty="0"/>
              <a:t>(Selbstbestimmungsrecht der Kirchen)</a:t>
            </a:r>
          </a:p>
          <a:p>
            <a:pPr eaLnBrk="1" hangingPunct="1"/>
            <a:endParaRPr lang="de-DE" altLang="de-DE" sz="2000" b="1" dirty="0" smtClean="0"/>
          </a:p>
          <a:p>
            <a:pPr eaLnBrk="1" hangingPunct="1"/>
            <a:r>
              <a:rPr lang="de-DE" altLang="de-DE" sz="2000" b="1" dirty="0" smtClean="0"/>
              <a:t>Wichtige </a:t>
            </a:r>
            <a:r>
              <a:rPr lang="de-DE" altLang="de-DE" sz="2000" b="1" dirty="0"/>
              <a:t>Stellen der AVO:</a:t>
            </a:r>
            <a:endParaRPr lang="de-DE" altLang="de-DE" sz="2000" dirty="0"/>
          </a:p>
          <a:p>
            <a:pPr eaLnBrk="1" hangingPunct="1"/>
            <a:endParaRPr lang="de-DE" altLang="de-DE" dirty="0"/>
          </a:p>
          <a:p>
            <a:pPr marL="285750" indent="-285750" eaLnBrk="1" hangingPunct="1">
              <a:spcAft>
                <a:spcPct val="100000"/>
              </a:spcAft>
              <a:buFont typeface="Arial" panose="020B0604020202020204" pitchFamily="34" charset="0"/>
              <a:buChar char="•"/>
            </a:pPr>
            <a:r>
              <a:rPr lang="de-DE" altLang="de-DE" dirty="0" smtClean="0"/>
              <a:t> § 4b Prävention vor sexualisierter Gewalt (siehe Präventionsordnung)</a:t>
            </a:r>
          </a:p>
          <a:p>
            <a:pPr marL="285750" indent="-285750" eaLnBrk="1" hangingPunct="1">
              <a:spcAft>
                <a:spcPct val="100000"/>
              </a:spcAft>
              <a:buFont typeface="Arial" panose="020B0604020202020204" pitchFamily="34" charset="0"/>
              <a:buChar char="•"/>
            </a:pPr>
            <a:r>
              <a:rPr lang="de-DE" altLang="de-DE" dirty="0" smtClean="0"/>
              <a:t> Abschnitt II (§§ 8 – 14) Arbeitszeit und Teilzeitbeschäftigung</a:t>
            </a:r>
            <a:endParaRPr lang="de-DE" altLang="de-DE" dirty="0"/>
          </a:p>
          <a:p>
            <a:pPr marL="285750" indent="-285750" eaLnBrk="1" hangingPunct="1">
              <a:spcAft>
                <a:spcPct val="100000"/>
              </a:spcAft>
              <a:buFont typeface="Arial" panose="020B0604020202020204" pitchFamily="34" charset="0"/>
              <a:buChar char="•"/>
            </a:pPr>
            <a:r>
              <a:rPr lang="de-DE" altLang="de-DE" dirty="0"/>
              <a:t> § 32 Erholungsurlaub</a:t>
            </a:r>
          </a:p>
          <a:p>
            <a:pPr marL="285750" indent="-285750" eaLnBrk="1" hangingPunct="1">
              <a:spcAft>
                <a:spcPct val="100000"/>
              </a:spcAft>
              <a:buFont typeface="Arial" panose="020B0604020202020204" pitchFamily="34" charset="0"/>
              <a:buChar char="•"/>
            </a:pPr>
            <a:r>
              <a:rPr lang="de-DE" altLang="de-DE" dirty="0"/>
              <a:t> § 34 Arbeitsbefreiung bei vorübergehender </a:t>
            </a:r>
            <a:r>
              <a:rPr lang="de-DE" altLang="de-DE" dirty="0" smtClean="0"/>
              <a:t>Verhinderung</a:t>
            </a:r>
          </a:p>
          <a:p>
            <a:pPr marL="285750" indent="-285750" eaLnBrk="1" hangingPunct="1">
              <a:spcAft>
                <a:spcPct val="100000"/>
              </a:spcAft>
              <a:buFont typeface="Arial" panose="020B0604020202020204" pitchFamily="34" charset="0"/>
              <a:buChar char="•"/>
            </a:pPr>
            <a:r>
              <a:rPr lang="de-DE" altLang="de-DE" dirty="0" smtClean="0"/>
              <a:t> § 35 Befristete Arbeitsverträge</a:t>
            </a:r>
            <a:endParaRPr lang="de-DE" altLang="de-DE" dirty="0"/>
          </a:p>
          <a:p>
            <a:pPr marL="285750" indent="-285750" eaLnBrk="1" hangingPunct="1">
              <a:spcAft>
                <a:spcPct val="100000"/>
              </a:spcAft>
              <a:buFont typeface="Arial" panose="020B0604020202020204" pitchFamily="34" charset="0"/>
              <a:buChar char="•"/>
            </a:pPr>
            <a:r>
              <a:rPr lang="de-DE" altLang="de-DE" dirty="0"/>
              <a:t> § 39 Kündigung des </a:t>
            </a:r>
            <a:r>
              <a:rPr lang="de-DE" altLang="de-DE" dirty="0" smtClean="0"/>
              <a:t>Arbeitsverhältnisses</a:t>
            </a:r>
          </a:p>
          <a:p>
            <a:pPr eaLnBrk="1" hangingPunct="1">
              <a:spcAft>
                <a:spcPct val="100000"/>
              </a:spcAft>
              <a:buFont typeface="Wingdings" panose="05000000000000000000" pitchFamily="2" charset="2"/>
              <a:buChar char="w"/>
            </a:pPr>
            <a:endParaRPr lang="de-DE" altLang="de-DE" dirty="0"/>
          </a:p>
          <a:p>
            <a:pPr eaLnBrk="1" hangingPunct="1">
              <a:spcAft>
                <a:spcPct val="100000"/>
              </a:spcAft>
              <a:buFont typeface="Wingdings" panose="05000000000000000000" pitchFamily="2" charset="2"/>
              <a:buNone/>
            </a:pPr>
            <a:endParaRPr lang="de-DE" altLang="de-DE" dirty="0"/>
          </a:p>
        </p:txBody>
      </p:sp>
      <p:sp>
        <p:nvSpPr>
          <p:cNvPr id="6147" name="Rectangle 4"/>
          <p:cNvSpPr>
            <a:spLocks noChangeArrowheads="1"/>
          </p:cNvSpPr>
          <p:nvPr/>
        </p:nvSpPr>
        <p:spPr bwMode="auto">
          <a:xfrm>
            <a:off x="900113" y="476250"/>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 - AVO</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258888" y="1341438"/>
            <a:ext cx="7561262" cy="1439862"/>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800" b="1" dirty="0"/>
              <a:t>       </a:t>
            </a:r>
            <a:r>
              <a:rPr lang="de-DE" altLang="de-DE" sz="2000" b="1" dirty="0"/>
              <a:t>Grundordnung</a:t>
            </a:r>
            <a:endParaRPr lang="de-DE" altLang="de-DE" sz="2000" dirty="0"/>
          </a:p>
        </p:txBody>
      </p:sp>
      <p:sp>
        <p:nvSpPr>
          <p:cNvPr id="7171" name="Text Box 3"/>
          <p:cNvSpPr txBox="1">
            <a:spLocks noChangeArrowheads="1"/>
          </p:cNvSpPr>
          <p:nvPr/>
        </p:nvSpPr>
        <p:spPr bwMode="auto">
          <a:xfrm>
            <a:off x="4427538" y="1412875"/>
            <a:ext cx="403225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b="1"/>
              <a:t>Grundsätzliche Anforderungen:</a:t>
            </a:r>
          </a:p>
          <a:p>
            <a:pPr eaLnBrk="1" hangingPunct="1">
              <a:buFontTx/>
              <a:buChar char="•"/>
            </a:pPr>
            <a:r>
              <a:rPr lang="de-DE" altLang="de-DE" sz="1400" i="1"/>
              <a:t>  </a:t>
            </a:r>
            <a:r>
              <a:rPr lang="de-DE" altLang="de-DE" sz="1400"/>
              <a:t>Loyalität</a:t>
            </a:r>
          </a:p>
          <a:p>
            <a:pPr eaLnBrk="1" hangingPunct="1">
              <a:buFontTx/>
              <a:buChar char="•"/>
            </a:pPr>
            <a:r>
              <a:rPr lang="de-DE" altLang="de-DE" sz="1400"/>
              <a:t>  Auftrag glaubwürdig erfüllen</a:t>
            </a:r>
          </a:p>
          <a:p>
            <a:pPr eaLnBrk="1" hangingPunct="1">
              <a:buFontTx/>
              <a:buChar char="•"/>
            </a:pPr>
            <a:r>
              <a:rPr lang="de-DE" altLang="de-DE" sz="1400"/>
              <a:t>  Zustimmung zu den Zielen der Einrichtung</a:t>
            </a:r>
          </a:p>
          <a:p>
            <a:pPr eaLnBrk="1" hangingPunct="1">
              <a:buFontTx/>
              <a:buChar char="•"/>
            </a:pPr>
            <a:r>
              <a:rPr lang="de-DE" altLang="de-DE" sz="1400"/>
              <a:t>  kein kirchenfeindliches Verhalten</a:t>
            </a:r>
          </a:p>
          <a:p>
            <a:pPr eaLnBrk="1" hangingPunct="1">
              <a:buFontTx/>
              <a:buChar char="•"/>
            </a:pPr>
            <a:r>
              <a:rPr lang="de-DE" altLang="de-DE" sz="1400"/>
              <a:t>  kein Austritt aus der katholischen Kirche</a:t>
            </a:r>
          </a:p>
        </p:txBody>
      </p:sp>
      <p:sp>
        <p:nvSpPr>
          <p:cNvPr id="7172" name="Rectangle 4"/>
          <p:cNvSpPr>
            <a:spLocks noChangeArrowheads="1"/>
          </p:cNvSpPr>
          <p:nvPr/>
        </p:nvSpPr>
        <p:spPr bwMode="auto">
          <a:xfrm>
            <a:off x="1258888" y="3213100"/>
            <a:ext cx="2303462"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a:t>katholische</a:t>
            </a:r>
          </a:p>
          <a:p>
            <a:pPr algn="ctr" eaLnBrk="1" hangingPunct="1"/>
            <a:r>
              <a:rPr lang="de-DE" altLang="de-DE" b="1"/>
              <a:t> Bewerber/innen</a:t>
            </a:r>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p:txBody>
      </p:sp>
      <p:sp>
        <p:nvSpPr>
          <p:cNvPr id="7173" name="Text Box 5"/>
          <p:cNvSpPr txBox="1">
            <a:spLocks noChangeArrowheads="1"/>
          </p:cNvSpPr>
          <p:nvPr/>
        </p:nvSpPr>
        <p:spPr bwMode="auto">
          <a:xfrm>
            <a:off x="1331913" y="4076700"/>
            <a:ext cx="2303462"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die Grundsätze der kath. Glaubens- und Sittenlehre anerkennen und beachten</a:t>
            </a:r>
          </a:p>
        </p:txBody>
      </p:sp>
      <p:sp>
        <p:nvSpPr>
          <p:cNvPr id="7174" name="Rectangle 6"/>
          <p:cNvSpPr>
            <a:spLocks noChangeArrowheads="1"/>
          </p:cNvSpPr>
          <p:nvPr/>
        </p:nvSpPr>
        <p:spPr bwMode="auto">
          <a:xfrm>
            <a:off x="3851275" y="3213100"/>
            <a:ext cx="2303463"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 nicht katholische</a:t>
            </a:r>
          </a:p>
          <a:p>
            <a:pPr algn="ctr" eaLnBrk="1" hangingPunct="1"/>
            <a:r>
              <a:rPr lang="de-DE" altLang="de-DE" b="1" dirty="0"/>
              <a: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7175" name="Text Box 7"/>
          <p:cNvSpPr txBox="1">
            <a:spLocks noChangeArrowheads="1"/>
          </p:cNvSpPr>
          <p:nvPr/>
        </p:nvSpPr>
        <p:spPr bwMode="auto">
          <a:xfrm>
            <a:off x="3924300" y="4076700"/>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Wahrheit und Werte des Evangeliums </a:t>
            </a:r>
            <a:r>
              <a:rPr lang="de-DE" altLang="de-DE" sz="1400" dirty="0" smtClean="0"/>
              <a:t>achten und </a:t>
            </a:r>
            <a:r>
              <a:rPr lang="de-DE" altLang="de-DE" sz="1400" dirty="0"/>
              <a:t>der </a:t>
            </a:r>
            <a:r>
              <a:rPr lang="de-DE" sz="1400" dirty="0"/>
              <a:t>Arbeitsgemeinschaft christlicher </a:t>
            </a:r>
            <a:r>
              <a:rPr lang="de-DE" sz="1400" dirty="0" smtClean="0"/>
              <a:t>Kirche </a:t>
            </a:r>
            <a:r>
              <a:rPr lang="de-DE" altLang="de-DE" sz="1400" dirty="0" smtClean="0"/>
              <a:t>angehören</a:t>
            </a:r>
            <a:endParaRPr lang="de-DE" altLang="de-DE" sz="1400" dirty="0"/>
          </a:p>
        </p:txBody>
      </p:sp>
      <p:sp>
        <p:nvSpPr>
          <p:cNvPr id="7176" name="Rectangle 8"/>
          <p:cNvSpPr>
            <a:spLocks noChangeArrowheads="1"/>
          </p:cNvSpPr>
          <p:nvPr/>
        </p:nvSpPr>
        <p:spPr bwMode="auto">
          <a:xfrm>
            <a:off x="6516688" y="3213100"/>
            <a:ext cx="2305050"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nicht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7177" name="Text Box 9"/>
          <p:cNvSpPr txBox="1">
            <a:spLocks noChangeArrowheads="1"/>
          </p:cNvSpPr>
          <p:nvPr/>
        </p:nvSpPr>
        <p:spPr bwMode="auto">
          <a:xfrm>
            <a:off x="6588125" y="4005263"/>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Aufgabe im Sinn der Kirche erfüllen.</a:t>
            </a:r>
          </a:p>
          <a:p>
            <a:pPr eaLnBrk="1" hangingPunct="1"/>
            <a:r>
              <a:rPr lang="de-DE" altLang="de-DE" sz="1400" dirty="0"/>
              <a:t>Leitende, </a:t>
            </a:r>
            <a:r>
              <a:rPr lang="de-DE" altLang="de-DE" sz="1400" dirty="0" smtClean="0"/>
              <a:t>pastorale </a:t>
            </a:r>
            <a:r>
              <a:rPr lang="de-DE" altLang="de-DE" sz="1400" dirty="0"/>
              <a:t>oder </a:t>
            </a:r>
            <a:r>
              <a:rPr lang="de-DE" altLang="de-DE" sz="1400" dirty="0" smtClean="0"/>
              <a:t>katechetische </a:t>
            </a:r>
            <a:r>
              <a:rPr lang="de-DE" altLang="de-DE" sz="1400" dirty="0"/>
              <a:t>Aufgaben dürfen nicht übertragen werden</a:t>
            </a:r>
          </a:p>
        </p:txBody>
      </p:sp>
      <p:sp>
        <p:nvSpPr>
          <p:cNvPr id="7178" name="Line 11"/>
          <p:cNvSpPr>
            <a:spLocks noChangeShapeType="1"/>
          </p:cNvSpPr>
          <p:nvPr/>
        </p:nvSpPr>
        <p:spPr bwMode="auto">
          <a:xfrm>
            <a:off x="2411413" y="2852738"/>
            <a:ext cx="0" cy="28892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79" name="Line 12"/>
          <p:cNvSpPr>
            <a:spLocks noChangeShapeType="1"/>
          </p:cNvSpPr>
          <p:nvPr/>
        </p:nvSpPr>
        <p:spPr bwMode="auto">
          <a:xfrm>
            <a:off x="4932363" y="2852738"/>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80" name="Line 13"/>
          <p:cNvSpPr>
            <a:spLocks noChangeShapeType="1"/>
          </p:cNvSpPr>
          <p:nvPr/>
        </p:nvSpPr>
        <p:spPr bwMode="auto">
          <a:xfrm>
            <a:off x="7667625" y="2852738"/>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81" name="Rectangle 18"/>
          <p:cNvSpPr>
            <a:spLocks noChangeArrowheads="1"/>
          </p:cNvSpPr>
          <p:nvPr/>
        </p:nvSpPr>
        <p:spPr bwMode="auto">
          <a:xfrm>
            <a:off x="900113" y="476250"/>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 - Grundordnung</a:t>
            </a:r>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4241835790"/>
              </p:ext>
            </p:extLst>
          </p:nvPr>
        </p:nvGraphicFramePr>
        <p:xfrm>
          <a:off x="900113" y="1339476"/>
          <a:ext cx="7886700" cy="4535774"/>
        </p:xfrm>
        <a:graphic>
          <a:graphicData uri="http://schemas.openxmlformats.org/drawingml/2006/table">
            <a:tbl>
              <a:tblPr firstRow="1" firstCol="1" bandRow="1">
                <a:tableStyleId>{17292A2E-F333-43FB-9621-5CBBE7FDCDCB}</a:tableStyleId>
              </a:tblPr>
              <a:tblGrid>
                <a:gridCol w="2139940">
                  <a:extLst>
                    <a:ext uri="{9D8B030D-6E8A-4147-A177-3AD203B41FA5}">
                      <a16:colId xmlns:a16="http://schemas.microsoft.com/office/drawing/2014/main" val="1761676397"/>
                    </a:ext>
                  </a:extLst>
                </a:gridCol>
                <a:gridCol w="2821584">
                  <a:extLst>
                    <a:ext uri="{9D8B030D-6E8A-4147-A177-3AD203B41FA5}">
                      <a16:colId xmlns:a16="http://schemas.microsoft.com/office/drawing/2014/main" val="1272874614"/>
                    </a:ext>
                  </a:extLst>
                </a:gridCol>
                <a:gridCol w="2925176">
                  <a:extLst>
                    <a:ext uri="{9D8B030D-6E8A-4147-A177-3AD203B41FA5}">
                      <a16:colId xmlns:a16="http://schemas.microsoft.com/office/drawing/2014/main" val="1308570440"/>
                    </a:ext>
                  </a:extLst>
                </a:gridCol>
              </a:tblGrid>
              <a:tr h="1030193">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Berufsgruppe</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Konfessionszugehörigkeits- </a:t>
                      </a:r>
                      <a:r>
                        <a:rPr lang="de-DE" sz="1300" dirty="0">
                          <a:solidFill>
                            <a:schemeClr val="tx1"/>
                          </a:solidFill>
                          <a:effectLst/>
                        </a:rPr>
                        <a:t>voraussetzung</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r>
                        <a:rPr lang="de-DE" sz="1300" dirty="0">
                          <a:solidFill>
                            <a:schemeClr val="tx1"/>
                          </a:solidFill>
                          <a:effectLst/>
                        </a:rPr>
                        <a:t>Genehmigung Arbeitsvertrag </a:t>
                      </a:r>
                      <a:r>
                        <a:rPr lang="de-DE" sz="1300" dirty="0" smtClean="0">
                          <a:solidFill>
                            <a:schemeClr val="tx1"/>
                          </a:solidFill>
                          <a:effectLst/>
                        </a:rPr>
                        <a:t>durch Ordinariat</a:t>
                      </a:r>
                      <a:r>
                        <a:rPr lang="de-DE" sz="1300" dirty="0">
                          <a:solidFill>
                            <a:schemeClr val="tx1"/>
                          </a:solidFill>
                          <a:effectLst/>
                        </a:rPr>
                        <a:t/>
                      </a:r>
                      <a:br>
                        <a:rPr lang="de-DE" sz="1300" dirty="0">
                          <a:solidFill>
                            <a:schemeClr val="tx1"/>
                          </a:solidFill>
                          <a:effectLst/>
                        </a:rPr>
                      </a:br>
                      <a:r>
                        <a:rPr lang="de-DE" sz="1300" dirty="0">
                          <a:solidFill>
                            <a:schemeClr val="tx1"/>
                          </a:solidFill>
                          <a:effectLst/>
                        </a:rPr>
                        <a:t>(bei Vorliegen aller weiterer Erlassvoraussetzungen)</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extLst>
                  <a:ext uri="{0D108BD9-81ED-4DB2-BD59-A6C34878D82A}">
                    <a16:rowId xmlns:a16="http://schemas.microsoft.com/office/drawing/2014/main" val="783568282"/>
                  </a:ext>
                </a:extLst>
              </a:tr>
              <a:tr h="2263277">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Leitungen </a:t>
                      </a:r>
                      <a:r>
                        <a:rPr lang="de-DE" sz="1300" dirty="0">
                          <a:effectLst/>
                        </a:rPr>
                        <a:t>von Kindertageseinrichtungen einschließlich der ständigen Abwesenheitsvertretungen</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In  </a:t>
                      </a:r>
                      <a:r>
                        <a:rPr lang="de-DE" sz="1300" dirty="0">
                          <a:effectLst/>
                        </a:rPr>
                        <a:t>der  Regel  katholisch.  Sofern  keine geeignete Bewerbung trotz Ausschöpfung der Möglichkeiten vor Ort erfolgte, Ausweitung auf geeignete Personen,  die  einer  nichtkatholischen Ostkirche oder einer Kirche angehören, die die Erklärung zur wechselseitigen Anerkennung der Taufe unterschrieben hat (Magdeburger Erklärung 2007</a:t>
                      </a:r>
                      <a:r>
                        <a:rPr lang="de-DE" sz="1300" dirty="0" smtClean="0">
                          <a:effectLst/>
                        </a:rPr>
                        <a:t>).</a:t>
                      </a:r>
                    </a:p>
                    <a:p>
                      <a:pPr marL="107950" marR="71755">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Nur </a:t>
                      </a:r>
                      <a:r>
                        <a:rPr lang="de-DE" sz="1300" dirty="0">
                          <a:effectLst/>
                        </a:rPr>
                        <a:t>sofern im begründeten Einzelfall auch die erweiterten Konfessionszugehörigkeits- voraussetzungen nicht eingehalten werden können.</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extLst>
                  <a:ext uri="{0D108BD9-81ED-4DB2-BD59-A6C34878D82A}">
                    <a16:rowId xmlns:a16="http://schemas.microsoft.com/office/drawing/2014/main" val="2361562406"/>
                  </a:ext>
                </a:extLst>
              </a:tr>
              <a:tr h="206039">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Pädagogisches Personal</a:t>
                      </a:r>
                    </a:p>
                    <a:p>
                      <a:pPr marL="107950" marR="71755">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gn="ctr">
                        <a:lnSpc>
                          <a:spcPct val="107000"/>
                        </a:lnSpc>
                        <a:spcAft>
                          <a:spcPts val="0"/>
                        </a:spcAft>
                      </a:pPr>
                      <a:endParaRPr lang="de-DE" sz="1300" dirty="0" smtClean="0">
                        <a:effectLst/>
                      </a:endParaRPr>
                    </a:p>
                    <a:p>
                      <a:pPr marL="107950" marR="71755" algn="ctr">
                        <a:lnSpc>
                          <a:spcPct val="107000"/>
                        </a:lnSpc>
                        <a:spcAft>
                          <a:spcPts val="0"/>
                        </a:spcAft>
                      </a:pPr>
                      <a:r>
                        <a:rPr lang="de-DE" sz="1300" dirty="0" smtClean="0">
                          <a:effectLst/>
                          <a:latin typeface="+mn-lt"/>
                          <a:ea typeface="+mn-ea"/>
                          <a:cs typeface="+mn-cs"/>
                        </a:rPr>
                        <a:t>keine</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gn="ctr">
                        <a:lnSpc>
                          <a:spcPct val="107000"/>
                        </a:lnSpc>
                        <a:spcAft>
                          <a:spcPts val="0"/>
                        </a:spcAft>
                      </a:pPr>
                      <a:endParaRPr lang="de-DE" sz="1300" dirty="0" smtClean="0">
                        <a:effectLst/>
                      </a:endParaRPr>
                    </a:p>
                    <a:p>
                      <a:pPr marL="107950" marR="71755" algn="ctr">
                        <a:lnSpc>
                          <a:spcPct val="107000"/>
                        </a:lnSpc>
                        <a:spcAft>
                          <a:spcPts val="0"/>
                        </a:spcAft>
                      </a:pPr>
                      <a:r>
                        <a:rPr lang="de-DE" sz="1300" dirty="0" smtClean="0">
                          <a:effectLst/>
                        </a:rPr>
                        <a:t>keine</a:t>
                      </a:r>
                    </a:p>
                    <a:p>
                      <a:pPr marL="107950" marR="71755" algn="ctr">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extLst>
                  <a:ext uri="{0D108BD9-81ED-4DB2-BD59-A6C34878D82A}">
                    <a16:rowId xmlns:a16="http://schemas.microsoft.com/office/drawing/2014/main" val="2876953536"/>
                  </a:ext>
                </a:extLst>
              </a:tr>
            </a:tbl>
          </a:graphicData>
        </a:graphic>
      </p:graphicFrame>
    </p:spTree>
    <p:extLst>
      <p:ext uri="{BB962C8B-B14F-4D97-AF65-F5344CB8AC3E}">
        <p14:creationId xmlns:p14="http://schemas.microsoft.com/office/powerpoint/2010/main" val="3881063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3329589217"/>
              </p:ext>
            </p:extLst>
          </p:nvPr>
        </p:nvGraphicFramePr>
        <p:xfrm>
          <a:off x="900113" y="1339476"/>
          <a:ext cx="7886700" cy="4558751"/>
        </p:xfrm>
        <a:graphic>
          <a:graphicData uri="http://schemas.openxmlformats.org/drawingml/2006/table">
            <a:tbl>
              <a:tblPr firstRow="1" firstCol="1" bandRow="1">
                <a:tableStyleId>{17292A2E-F333-43FB-9621-5CBBE7FDCDCB}</a:tableStyleId>
              </a:tblPr>
              <a:tblGrid>
                <a:gridCol w="2303735">
                  <a:extLst>
                    <a:ext uri="{9D8B030D-6E8A-4147-A177-3AD203B41FA5}">
                      <a16:colId xmlns:a16="http://schemas.microsoft.com/office/drawing/2014/main" val="1761676397"/>
                    </a:ext>
                  </a:extLst>
                </a:gridCol>
                <a:gridCol w="2657789">
                  <a:extLst>
                    <a:ext uri="{9D8B030D-6E8A-4147-A177-3AD203B41FA5}">
                      <a16:colId xmlns:a16="http://schemas.microsoft.com/office/drawing/2014/main" val="1272874614"/>
                    </a:ext>
                  </a:extLst>
                </a:gridCol>
                <a:gridCol w="2925176">
                  <a:extLst>
                    <a:ext uri="{9D8B030D-6E8A-4147-A177-3AD203B41FA5}">
                      <a16:colId xmlns:a16="http://schemas.microsoft.com/office/drawing/2014/main" val="1308570440"/>
                    </a:ext>
                  </a:extLst>
                </a:gridCol>
              </a:tblGrid>
              <a:tr h="1030193">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Berufsgruppe</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Konfessionszugehörigkeits- </a:t>
                      </a:r>
                      <a:r>
                        <a:rPr lang="de-DE" sz="1300" dirty="0">
                          <a:solidFill>
                            <a:schemeClr val="tx1"/>
                          </a:solidFill>
                          <a:effectLst/>
                        </a:rPr>
                        <a:t>voraussetzung</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r>
                        <a:rPr lang="de-DE" sz="1300" dirty="0">
                          <a:solidFill>
                            <a:schemeClr val="tx1"/>
                          </a:solidFill>
                          <a:effectLst/>
                        </a:rPr>
                        <a:t>Genehmigung Arbeitsvertrag </a:t>
                      </a:r>
                      <a:r>
                        <a:rPr lang="de-DE" sz="1300" dirty="0" smtClean="0">
                          <a:solidFill>
                            <a:schemeClr val="tx1"/>
                          </a:solidFill>
                          <a:effectLst/>
                        </a:rPr>
                        <a:t>durch Ordinariat</a:t>
                      </a:r>
                      <a:r>
                        <a:rPr lang="de-DE" sz="1300" dirty="0">
                          <a:solidFill>
                            <a:schemeClr val="tx1"/>
                          </a:solidFill>
                          <a:effectLst/>
                        </a:rPr>
                        <a:t/>
                      </a:r>
                      <a:br>
                        <a:rPr lang="de-DE" sz="1300" dirty="0">
                          <a:solidFill>
                            <a:schemeClr val="tx1"/>
                          </a:solidFill>
                          <a:effectLst/>
                        </a:rPr>
                      </a:br>
                      <a:r>
                        <a:rPr lang="de-DE" sz="1300" dirty="0">
                          <a:solidFill>
                            <a:schemeClr val="tx1"/>
                          </a:solidFill>
                          <a:effectLst/>
                        </a:rPr>
                        <a:t>(bei Vorliegen aller weiterer Erlassvoraussetzungen)</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extLst>
                  <a:ext uri="{0D108BD9-81ED-4DB2-BD59-A6C34878D82A}">
                    <a16:rowId xmlns:a16="http://schemas.microsoft.com/office/drawing/2014/main" val="783568282"/>
                  </a:ext>
                </a:extLst>
              </a:tr>
              <a:tr h="1245733">
                <a:tc>
                  <a:txBody>
                    <a:bodyPr/>
                    <a:lstStyle/>
                    <a:p>
                      <a:pPr marL="107950" marR="71755">
                        <a:lnSpc>
                          <a:spcPct val="107000"/>
                        </a:lnSpc>
                        <a:spcAft>
                          <a:spcPts val="0"/>
                        </a:spcAft>
                      </a:pPr>
                      <a:endParaRPr lang="de-DE" sz="1400" dirty="0" smtClean="0">
                        <a:effectLst/>
                      </a:endParaRPr>
                    </a:p>
                    <a:p>
                      <a:pPr marL="107950" marR="71755">
                        <a:lnSpc>
                          <a:spcPct val="107000"/>
                        </a:lnSpc>
                        <a:spcAft>
                          <a:spcPts val="0"/>
                        </a:spcAft>
                      </a:pPr>
                      <a:r>
                        <a:rPr lang="de-DE" sz="1400" dirty="0" err="1" smtClean="0">
                          <a:effectLst/>
                        </a:rPr>
                        <a:t>Mesnerdienst</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endParaRPr lang="de-DE" sz="1400" dirty="0" smtClean="0">
                        <a:effectLst/>
                      </a:endParaRPr>
                    </a:p>
                    <a:p>
                      <a:pPr marL="107950" marR="71755" algn="ctr">
                        <a:lnSpc>
                          <a:spcPct val="107000"/>
                        </a:lnSpc>
                        <a:spcAft>
                          <a:spcPts val="0"/>
                        </a:spcAft>
                      </a:pPr>
                      <a:r>
                        <a:rPr lang="de-DE" sz="1400" dirty="0" smtClean="0">
                          <a:effectLst/>
                        </a:rPr>
                        <a:t>Katholisch</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a:effectLst/>
                        </a:rPr>
                        <a:t>Nur  sofern  im  begründeten  Einzelfall  die Konfessionszugehörigkeits-voraussetzung nicht eingehalten werden kann.</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2361562406"/>
                  </a:ext>
                </a:extLst>
              </a:tr>
              <a:tr h="206039">
                <a:tc>
                  <a:txBody>
                    <a:bodyPr/>
                    <a:lstStyle/>
                    <a:p>
                      <a:pPr marL="107950" marR="71755">
                        <a:lnSpc>
                          <a:spcPct val="107000"/>
                        </a:lnSpc>
                        <a:spcAft>
                          <a:spcPts val="0"/>
                        </a:spcAft>
                      </a:pPr>
                      <a:r>
                        <a:rPr lang="de-DE" sz="1400" dirty="0">
                          <a:effectLst/>
                        </a:rPr>
                        <a:t>Kirchenmusikerinnen und Kirchenmusiker im </a:t>
                      </a:r>
                      <a:r>
                        <a:rPr lang="de-DE" sz="1400" dirty="0" smtClean="0">
                          <a:effectLst/>
                        </a:rPr>
                        <a:t>Kirchengemeinde-dienst</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smtClean="0">
                          <a:effectLst/>
                        </a:rPr>
                        <a:t>                        </a:t>
                      </a:r>
                    </a:p>
                    <a:p>
                      <a:pPr marL="107950" marR="71755" algn="ctr">
                        <a:lnSpc>
                          <a:spcPct val="107000"/>
                        </a:lnSpc>
                        <a:spcAft>
                          <a:spcPts val="0"/>
                        </a:spcAft>
                      </a:pPr>
                      <a:r>
                        <a:rPr lang="de-DE" sz="1400" dirty="0" smtClean="0">
                          <a:effectLst/>
                        </a:rPr>
                        <a:t>keine</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a:effectLst/>
                        </a:rPr>
                        <a:t>Vorlagepflicht des Zeugnisses zur Beurteilung der Einstufung durch das Amt für Kirchenmusik vor Vertragsabschluss</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2876953536"/>
                  </a:ext>
                </a:extLst>
              </a:tr>
              <a:tr h="206039">
                <a:tc>
                  <a:txBody>
                    <a:bodyPr/>
                    <a:lstStyle/>
                    <a:p>
                      <a:pPr marL="107950" marR="71755">
                        <a:lnSpc>
                          <a:spcPct val="107000"/>
                        </a:lnSpc>
                        <a:spcAft>
                          <a:spcPts val="0"/>
                        </a:spcAft>
                      </a:pPr>
                      <a:r>
                        <a:rPr lang="de-DE" sz="1400" dirty="0">
                          <a:effectLst/>
                        </a:rPr>
                        <a:t>Pfarrsekretärinnen und Pfarrsekretäre</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dirty="0" smtClean="0">
                        <a:effectLst/>
                      </a:endParaRPr>
                    </a:p>
                    <a:p>
                      <a:pPr marL="107950" marR="71755" algn="ctr">
                        <a:lnSpc>
                          <a:spcPct val="107000"/>
                        </a:lnSpc>
                        <a:spcAft>
                          <a:spcPts val="0"/>
                        </a:spcAft>
                      </a:pPr>
                      <a:r>
                        <a:rPr lang="de-DE" sz="1400" dirty="0" smtClean="0">
                          <a:effectLst/>
                        </a:rPr>
                        <a:t>keine</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dirty="0" smtClean="0">
                        <a:effectLst/>
                      </a:endParaRPr>
                    </a:p>
                    <a:p>
                      <a:pPr marL="107950" marR="71755" algn="ctr">
                        <a:lnSpc>
                          <a:spcPct val="107000"/>
                        </a:lnSpc>
                        <a:spcAft>
                          <a:spcPts val="0"/>
                        </a:spcAft>
                      </a:pPr>
                      <a:r>
                        <a:rPr lang="de-DE" sz="1400" kern="1200" dirty="0" smtClean="0">
                          <a:solidFill>
                            <a:schemeClr val="tx1"/>
                          </a:solidFill>
                          <a:effectLst/>
                          <a:latin typeface="+mn-lt"/>
                          <a:ea typeface="+mn-ea"/>
                          <a:cs typeface="+mn-cs"/>
                        </a:rPr>
                        <a:t>keine</a:t>
                      </a:r>
                      <a:endParaRPr lang="de-DE" sz="14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2067622750"/>
                  </a:ext>
                </a:extLst>
              </a:tr>
              <a:tr h="206039">
                <a:tc>
                  <a:txBody>
                    <a:bodyPr/>
                    <a:lstStyle/>
                    <a:p>
                      <a:pPr marL="107950" marR="71755">
                        <a:lnSpc>
                          <a:spcPct val="107000"/>
                        </a:lnSpc>
                        <a:spcAft>
                          <a:spcPts val="0"/>
                        </a:spcAft>
                      </a:pPr>
                      <a:r>
                        <a:rPr lang="de-DE" sz="1400" dirty="0">
                          <a:effectLst/>
                        </a:rPr>
                        <a:t>Technischer Dienst (Hausmeisterdienst, Hauswirtschaft, Reinigungsdienst, etc.)</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lvl="0" indent="0" algn="ctr" defTabSz="914400" rtl="0" eaLnBrk="1" fontAlgn="auto" latinLnBrk="0" hangingPunct="1">
                        <a:lnSpc>
                          <a:spcPct val="107000"/>
                        </a:lnSpc>
                        <a:spcBef>
                          <a:spcPts val="0"/>
                        </a:spcBef>
                        <a:spcAft>
                          <a:spcPts val="0"/>
                        </a:spcAft>
                        <a:buClrTx/>
                        <a:buSzTx/>
                        <a:buFontTx/>
                        <a:buNone/>
                        <a:tabLst/>
                        <a:defRPr/>
                      </a:pPr>
                      <a:r>
                        <a:rPr lang="de-DE" sz="1400" kern="1200" dirty="0" smtClean="0">
                          <a:solidFill>
                            <a:schemeClr val="tx1"/>
                          </a:solidFill>
                          <a:effectLst/>
                          <a:latin typeface="+mn-lt"/>
                          <a:ea typeface="+mn-ea"/>
                          <a:cs typeface="+mn-cs"/>
                        </a:rPr>
                        <a:t>keine</a:t>
                      </a:r>
                    </a:p>
                    <a:p>
                      <a:pPr marL="107950" marR="71755" algn="ctr">
                        <a:lnSpc>
                          <a:spcPct val="107000"/>
                        </a:lnSpc>
                        <a:spcAft>
                          <a:spcPts val="0"/>
                        </a:spcAft>
                      </a:pPr>
                      <a:endParaRPr lang="de-DE" sz="1400" kern="1200" dirty="0">
                        <a:solidFill>
                          <a:schemeClr val="tx1"/>
                        </a:solidFill>
                        <a:effectLst/>
                        <a:latin typeface="+mn-lt"/>
                        <a:ea typeface="+mn-ea"/>
                        <a:cs typeface="+mn-cs"/>
                      </a:endParaRPr>
                    </a:p>
                  </a:txBody>
                  <a:tcPr marL="44450" marR="44450" marT="0" marB="0"/>
                </a:tc>
                <a:tc>
                  <a:txBody>
                    <a:bodyPr/>
                    <a:lstStyle/>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lvl="0" indent="0" algn="ctr" defTabSz="914400" rtl="0" eaLnBrk="1" fontAlgn="auto" latinLnBrk="0" hangingPunct="1">
                        <a:lnSpc>
                          <a:spcPct val="107000"/>
                        </a:lnSpc>
                        <a:spcBef>
                          <a:spcPts val="0"/>
                        </a:spcBef>
                        <a:spcAft>
                          <a:spcPts val="0"/>
                        </a:spcAft>
                        <a:buClrTx/>
                        <a:buSzTx/>
                        <a:buFontTx/>
                        <a:buNone/>
                        <a:tabLst/>
                        <a:defRPr/>
                      </a:pPr>
                      <a:r>
                        <a:rPr lang="de-DE" sz="1400" kern="1200" dirty="0" smtClean="0">
                          <a:solidFill>
                            <a:schemeClr val="tx1"/>
                          </a:solidFill>
                          <a:effectLst/>
                          <a:latin typeface="+mn-lt"/>
                          <a:ea typeface="+mn-ea"/>
                          <a:cs typeface="+mn-cs"/>
                        </a:rPr>
                        <a:t>keine</a:t>
                      </a:r>
                    </a:p>
                    <a:p>
                      <a:pPr marL="107950" marR="71755" algn="ctr">
                        <a:lnSpc>
                          <a:spcPct val="107000"/>
                        </a:lnSpc>
                        <a:spcAft>
                          <a:spcPts val="0"/>
                        </a:spcAft>
                      </a:pPr>
                      <a:endParaRPr lang="de-DE" sz="14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144874407"/>
                  </a:ext>
                </a:extLst>
              </a:tr>
            </a:tbl>
          </a:graphicData>
        </a:graphic>
      </p:graphicFrame>
    </p:spTree>
    <p:extLst>
      <p:ext uri="{BB962C8B-B14F-4D97-AF65-F5344CB8AC3E}">
        <p14:creationId xmlns:p14="http://schemas.microsoft.com/office/powerpoint/2010/main" val="3229403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71550" y="1420813"/>
            <a:ext cx="7921625" cy="5016758"/>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dirty="0" smtClean="0"/>
          </a:p>
          <a:p>
            <a:pPr eaLnBrk="1" hangingPunct="1">
              <a:defRPr/>
            </a:pPr>
            <a:r>
              <a:rPr lang="de-DE" altLang="de-DE" dirty="0" smtClean="0"/>
              <a:t>Katholische Bewerber mit Verstoß gegen eine Loyalitätsobliegenheit gem. Grundordnung (häufiger Fall: fehlende kirchliche Trauung) – </a:t>
            </a:r>
            <a:r>
              <a:rPr lang="de-DE" altLang="de-DE" b="1" dirty="0" smtClean="0"/>
              <a:t>Entscheidung des Stiftungsrats</a:t>
            </a:r>
            <a:r>
              <a:rPr lang="de-DE" altLang="de-DE" dirty="0" smtClean="0"/>
              <a:t>, unter Beachtung der Frage, ob im Hinblick auf die Art der betreffenden </a:t>
            </a:r>
            <a:r>
              <a:rPr lang="de-DE" dirty="0" smtClean="0"/>
              <a:t>beruflichen Tätigkeit oder den Umständen ihrer Ausübung dies eine wesentliche, rechtmäßige und gerechtfertigte berufliche Anforderung darstellt. Bei der Abwägung sind stets die individuellen Gründe und Umstände des Einzelfalls heranzuziehen</a:t>
            </a:r>
            <a:endParaRPr lang="de-DE" altLang="de-DE" dirty="0" smtClean="0"/>
          </a:p>
          <a:p>
            <a:pPr eaLnBrk="1" hangingPunct="1">
              <a:defRPr/>
            </a:pPr>
            <a:endParaRPr lang="de-DE" altLang="de-DE" dirty="0" smtClean="0"/>
          </a:p>
          <a:p>
            <a:pPr eaLnBrk="1" hangingPunct="1">
              <a:defRPr/>
            </a:pPr>
            <a:endParaRPr lang="de-DE" altLang="de-DE" dirty="0" smtClean="0"/>
          </a:p>
          <a:p>
            <a:pPr eaLnBrk="1" hangingPunct="1">
              <a:defRPr/>
            </a:pPr>
            <a:r>
              <a:rPr lang="de-DE" altLang="de-DE" dirty="0" smtClean="0"/>
              <a:t>Im Falle des Kirchenaustritts ist die </a:t>
            </a:r>
            <a:r>
              <a:rPr lang="de-DE" altLang="de-DE" b="1" dirty="0" smtClean="0"/>
              <a:t>Genehmigung der Leitung der Erzdiözese Freiburg </a:t>
            </a:r>
            <a:r>
              <a:rPr lang="de-DE" altLang="de-DE" dirty="0" smtClean="0"/>
              <a:t>notwendig</a:t>
            </a:r>
            <a:r>
              <a:rPr lang="de-DE" altLang="de-DE" dirty="0"/>
              <a:t>! (der Übertritt in eine andere Konfession hat auch einen Kirchenaustritt zur Folge)</a:t>
            </a:r>
            <a:endParaRPr lang="de-DE" altLang="de-DE" dirty="0" smtClean="0"/>
          </a:p>
          <a:p>
            <a:pPr eaLnBrk="1" hangingPunct="1">
              <a:defRPr/>
            </a:pPr>
            <a:endParaRPr lang="de-DE" altLang="de-DE" dirty="0" smtClean="0"/>
          </a:p>
          <a:p>
            <a:pPr eaLnBrk="1" hangingPunct="1">
              <a:defRPr/>
            </a:pPr>
            <a:r>
              <a:rPr lang="de-DE" altLang="de-DE" dirty="0" smtClean="0"/>
              <a:t>Bei Vertragsänderungen besteht nur dann eine Genehmigungspflicht, wenn ein genehmigungspflichtiger Tatbestand neu erfüllt wird (z. B. Erzieherin wird </a:t>
            </a:r>
            <a:r>
              <a:rPr lang="de-DE" altLang="de-DE" dirty="0" err="1" smtClean="0"/>
              <a:t>Kiga</a:t>
            </a:r>
            <a:r>
              <a:rPr lang="de-DE" altLang="de-DE" dirty="0" smtClean="0"/>
              <a:t>-Leitung)</a:t>
            </a:r>
          </a:p>
          <a:p>
            <a:pPr eaLnBrk="1" hangingPunct="1">
              <a:defRPr/>
            </a:pPr>
            <a:endParaRPr lang="de-DE" altLang="de-DE" dirty="0" smtClean="0"/>
          </a:p>
          <a:p>
            <a:pPr eaLnBrk="1" hangingPunct="1">
              <a:defRPr/>
            </a:pPr>
            <a:r>
              <a:rPr lang="de-DE" altLang="de-DE" dirty="0" smtClean="0"/>
              <a:t>Im Falle der Genehmigungspflicht ist eine ausführliche Stellungnahme des Stiftungsrats erforderlich – die Genehmigung ist vor der Einstellungszusage einzuholen!</a:t>
            </a:r>
            <a:endParaRPr lang="de-DE" altLang="de-DE" dirty="0"/>
          </a:p>
        </p:txBody>
      </p:sp>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XXX - Informationsveranstaltung für Stiftungsräte</a:t>
            </a:r>
            <a:endParaRPr lang="de-DE" dirty="0"/>
          </a:p>
        </p:txBody>
      </p:sp>
    </p:spTree>
    <p:extLst>
      <p:ext uri="{BB962C8B-B14F-4D97-AF65-F5344CB8AC3E}">
        <p14:creationId xmlns:p14="http://schemas.microsoft.com/office/powerpoint/2010/main" val="1265457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2475</Words>
  <Application>Microsoft Office PowerPoint</Application>
  <PresentationFormat>Bildschirmpräsentation (4:3)</PresentationFormat>
  <Paragraphs>469</Paragraphs>
  <Slides>28</Slides>
  <Notes>1</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28</vt:i4>
      </vt:variant>
    </vt:vector>
  </HeadingPairs>
  <TitlesOfParts>
    <vt:vector size="34" baseType="lpstr">
      <vt:lpstr>Arial</vt:lpstr>
      <vt:lpstr>Calibri</vt:lpstr>
      <vt:lpstr>Times New Roman</vt:lpstr>
      <vt:lpstr>Wingdings</vt:lpstr>
      <vt:lpstr>Wingdings 2</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vst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Decker Roland</dc:creator>
  <cp:lastModifiedBy>Einsiedler Andrea</cp:lastModifiedBy>
  <cp:revision>173</cp:revision>
  <cp:lastPrinted>2020-08-17T12:59:13Z</cp:lastPrinted>
  <dcterms:created xsi:type="dcterms:W3CDTF">2005-07-26T09:12:06Z</dcterms:created>
  <dcterms:modified xsi:type="dcterms:W3CDTF">2020-12-04T10:56:45Z</dcterms:modified>
</cp:coreProperties>
</file>